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3" r:id="rId3"/>
    <p:sldId id="284" r:id="rId4"/>
    <p:sldId id="282" r:id="rId5"/>
    <p:sldId id="259" r:id="rId6"/>
    <p:sldId id="260" r:id="rId7"/>
    <p:sldId id="302" r:id="rId8"/>
    <p:sldId id="258" r:id="rId9"/>
    <p:sldId id="301" r:id="rId10"/>
    <p:sldId id="278" r:id="rId11"/>
    <p:sldId id="295" r:id="rId12"/>
    <p:sldId id="303" r:id="rId13"/>
    <p:sldId id="263" r:id="rId14"/>
    <p:sldId id="298" r:id="rId15"/>
    <p:sldId id="296" r:id="rId16"/>
    <p:sldId id="291" r:id="rId17"/>
    <p:sldId id="267" r:id="rId18"/>
    <p:sldId id="268" r:id="rId19"/>
    <p:sldId id="280" r:id="rId20"/>
    <p:sldId id="299" r:id="rId21"/>
    <p:sldId id="289" r:id="rId22"/>
    <p:sldId id="286" r:id="rId23"/>
    <p:sldId id="292" r:id="rId24"/>
    <p:sldId id="288" r:id="rId25"/>
    <p:sldId id="293" r:id="rId26"/>
    <p:sldId id="294" r:id="rId27"/>
    <p:sldId id="300" r:id="rId28"/>
  </p:sldIdLst>
  <p:sldSz cx="9144000" cy="6858000" type="screen4x3"/>
  <p:notesSz cx="6400800" cy="8686800"/>
  <p:defaultTextStyle>
    <a:defPPr>
      <a:defRPr lang="de-CH"/>
    </a:defPPr>
    <a:lvl1pPr algn="l" rtl="0" fontAlgn="base">
      <a:spcBef>
        <a:spcPct val="0"/>
      </a:spcBef>
      <a:spcAft>
        <a:spcPct val="0"/>
      </a:spcAft>
      <a:defRPr sz="17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sz="17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sz="17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sz="17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sz="17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7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7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7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7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799">
          <p15:clr>
            <a:srgbClr val="A4A3A4"/>
          </p15:clr>
        </p15:guide>
        <p15:guide id="2" orient="horz" pos="4110">
          <p15:clr>
            <a:srgbClr val="A4A3A4"/>
          </p15:clr>
        </p15:guide>
        <p15:guide id="3" orient="horz" pos="1389">
          <p15:clr>
            <a:srgbClr val="A4A3A4"/>
          </p15:clr>
        </p15:guide>
        <p15:guide id="4" orient="horz" pos="3838">
          <p15:clr>
            <a:srgbClr val="A4A3A4"/>
          </p15:clr>
        </p15:guide>
        <p15:guide id="5" orient="horz" pos="709">
          <p15:clr>
            <a:srgbClr val="A4A3A4"/>
          </p15:clr>
        </p15:guide>
        <p15:guide id="6" pos="567">
          <p15:clr>
            <a:srgbClr val="A4A3A4"/>
          </p15:clr>
        </p15:guide>
        <p15:guide id="7" pos="51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193"/>
    <a:srgbClr val="2292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69"/>
    <p:restoredTop sz="92084" autoAdjust="0"/>
  </p:normalViewPr>
  <p:slideViewPr>
    <p:cSldViewPr snapToObjects="1">
      <p:cViewPr varScale="1">
        <p:scale>
          <a:sx n="142" d="100"/>
          <a:sy n="142" d="100"/>
        </p:scale>
        <p:origin x="616" y="176"/>
      </p:cViewPr>
      <p:guideLst>
        <p:guide orient="horz" pos="799"/>
        <p:guide orient="horz" pos="4110"/>
        <p:guide orient="horz" pos="1389"/>
        <p:guide orient="horz" pos="3838"/>
        <p:guide orient="horz" pos="709"/>
        <p:guide pos="567"/>
        <p:guide pos="519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defTabSz="862013">
              <a:defRPr sz="1100"/>
            </a:lvl1pPr>
          </a:lstStyle>
          <a:p>
            <a:endParaRPr lang="de-CH" altLang="de-DE"/>
          </a:p>
        </p:txBody>
      </p:sp>
      <p:sp>
        <p:nvSpPr>
          <p:cNvPr id="5123" name="Rectangle 3"/>
          <p:cNvSpPr>
            <a:spLocks noGrp="1" noChangeArrowheads="1"/>
          </p:cNvSpPr>
          <p:nvPr>
            <p:ph type="dt" idx="1"/>
          </p:nvPr>
        </p:nvSpPr>
        <p:spPr bwMode="auto">
          <a:xfrm>
            <a:off x="3625850" y="0"/>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algn="r" defTabSz="862013">
              <a:defRPr sz="1100"/>
            </a:lvl1pPr>
          </a:lstStyle>
          <a:p>
            <a:endParaRPr lang="de-CH" altLang="de-DE"/>
          </a:p>
        </p:txBody>
      </p:sp>
      <p:sp>
        <p:nvSpPr>
          <p:cNvPr id="5124" name="Rectangle 4"/>
          <p:cNvSpPr>
            <a:spLocks noGrp="1" noRot="1" noChangeAspect="1" noChangeArrowheads="1" noTextEdit="1"/>
          </p:cNvSpPr>
          <p:nvPr>
            <p:ph type="sldImg" idx="2"/>
          </p:nvPr>
        </p:nvSpPr>
        <p:spPr bwMode="auto">
          <a:xfrm>
            <a:off x="1030288" y="652463"/>
            <a:ext cx="4341812" cy="3255962"/>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dist="35921" dir="2700000" algn="ctr" rotWithShape="0">
                    <a:srgbClr val="808080"/>
                  </a:outerShdw>
                </a:effectLst>
              </a14:hiddenEffects>
            </a:ext>
            <a:ext uri="{53640926-AAD7-44d8-BBD7-CCE9431645EC}">
              <a14:shadowObscured xmlns="" xmlns:a14="http://schemas.microsoft.com/office/drawing/2010/main" val="1"/>
            </a:ext>
          </a:extLst>
        </p:spPr>
      </p:sp>
      <p:sp>
        <p:nvSpPr>
          <p:cNvPr id="5125" name="Rectangle 5"/>
          <p:cNvSpPr>
            <a:spLocks noGrp="1" noChangeArrowheads="1"/>
          </p:cNvSpPr>
          <p:nvPr>
            <p:ph type="body" sz="quarter" idx="3"/>
          </p:nvPr>
        </p:nvSpPr>
        <p:spPr bwMode="auto">
          <a:xfrm>
            <a:off x="639763" y="4125913"/>
            <a:ext cx="5121275" cy="3908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p>
            <a:pPr lvl="0"/>
            <a:r>
              <a:rPr lang="de-CH" altLang="de-DE"/>
              <a:t>Textmasterformate durch Klicken bearbeiten</a:t>
            </a:r>
          </a:p>
          <a:p>
            <a:pPr lvl="1"/>
            <a:r>
              <a:rPr lang="de-CH" altLang="de-DE"/>
              <a:t>Zweite Ebene</a:t>
            </a:r>
          </a:p>
          <a:p>
            <a:pPr lvl="2"/>
            <a:r>
              <a:rPr lang="de-CH" altLang="de-DE"/>
              <a:t>Dritte Ebene</a:t>
            </a:r>
          </a:p>
          <a:p>
            <a:pPr lvl="3"/>
            <a:r>
              <a:rPr lang="de-CH" altLang="de-DE"/>
              <a:t>Vierte Ebene</a:t>
            </a:r>
          </a:p>
          <a:p>
            <a:pPr lvl="4"/>
            <a:r>
              <a:rPr lang="de-CH" altLang="de-DE"/>
              <a:t>Fünfte Ebene</a:t>
            </a:r>
          </a:p>
        </p:txBody>
      </p:sp>
      <p:sp>
        <p:nvSpPr>
          <p:cNvPr id="5126" name="Rectangle 6"/>
          <p:cNvSpPr>
            <a:spLocks noGrp="1" noChangeArrowheads="1"/>
          </p:cNvSpPr>
          <p:nvPr>
            <p:ph type="ftr" sz="quarter" idx="4"/>
          </p:nvPr>
        </p:nvSpPr>
        <p:spPr bwMode="auto">
          <a:xfrm>
            <a:off x="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defTabSz="862013">
              <a:defRPr sz="1100"/>
            </a:lvl1pPr>
          </a:lstStyle>
          <a:p>
            <a:endParaRPr lang="de-CH" altLang="de-DE"/>
          </a:p>
        </p:txBody>
      </p:sp>
      <p:sp>
        <p:nvSpPr>
          <p:cNvPr id="5127" name="Rectangle 7"/>
          <p:cNvSpPr>
            <a:spLocks noGrp="1" noChangeArrowheads="1"/>
          </p:cNvSpPr>
          <p:nvPr>
            <p:ph type="sldNum" sz="quarter" idx="5"/>
          </p:nvPr>
        </p:nvSpPr>
        <p:spPr bwMode="auto">
          <a:xfrm>
            <a:off x="3625850" y="8251825"/>
            <a:ext cx="2773363" cy="43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algn="r" defTabSz="862013">
              <a:defRPr sz="1100"/>
            </a:lvl1pPr>
          </a:lstStyle>
          <a:p>
            <a:fld id="{1B2629F0-B4D6-4939-9801-F8621B100388}" type="slidenum">
              <a:rPr lang="de-CH" altLang="de-DE"/>
              <a:pPr/>
              <a:t>‹Nr.›</a:t>
            </a:fld>
            <a:endParaRPr lang="de-CH" altLang="de-DE"/>
          </a:p>
        </p:txBody>
      </p:sp>
    </p:spTree>
    <p:extLst>
      <p:ext uri="{BB962C8B-B14F-4D97-AF65-F5344CB8AC3E}">
        <p14:creationId xmlns:p14="http://schemas.microsoft.com/office/powerpoint/2010/main" val="377235553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Synchronisation = wenn viele Afferenzen gleichzeitig ein postsynaptisches Potential in einer Pyramidenzelle erzeugen (je mehr synchron, desto grösser die gemessene Amplitude im EEG)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DE"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Das Schema zeigt das Prinzip des synchronisierten und </a:t>
            </a:r>
            <a:r>
              <a:rPr lang="de-DE" dirty="0" err="1"/>
              <a:t>desynchronisierten</a:t>
            </a:r>
            <a:r>
              <a:rPr lang="de-DE" dirty="0"/>
              <a:t> EEGs am Beispiel von drei oberflächennahen Pyramidenzellen mit jeweils einer oberflächennahen erregenden Afferenz (EPSP -&gt; negative Phase im EEG weil Na+ apikal in die Zelle </a:t>
            </a:r>
            <a:r>
              <a:rPr lang="de-DE" dirty="0" err="1"/>
              <a:t>einfliesst</a:t>
            </a:r>
            <a:r>
              <a:rPr lang="de-DE" dirty="0"/>
              <a:t> und extrazellulär relative zu basal negativ wird weil weniger positive Ionen extrazellulär). Im </a:t>
            </a:r>
            <a:r>
              <a:rPr lang="de-DE" dirty="0" err="1"/>
              <a:t>snychronisierten</a:t>
            </a:r>
            <a:r>
              <a:rPr lang="de-DE" dirty="0"/>
              <a:t> Zustand werden die gleichzeitig entstehenden synaptischen Potentiale zu einer höheren Amplitude summiert und erzeugen EEG-Wellen, deren Frequenz synchron zur Frequenz der synaptischen Aktivität der Afferenzen ist. Im </a:t>
            </a:r>
            <a:r>
              <a:rPr lang="de-DE" dirty="0" err="1"/>
              <a:t>desycnrhonisierten</a:t>
            </a:r>
            <a:r>
              <a:rPr lang="de-DE" dirty="0"/>
              <a:t> EEG (rechts) werden die synaptischen Potentiale nicht summiert, im EEG entsteht eine geringere Amplitude, die Frequenz der EEG-Wellen ist jedoch dreimal so hoch wie die Frequenz der Einzelfasern.</a:t>
            </a:r>
          </a:p>
          <a:p>
            <a:endParaRPr lang="de-DE" dirty="0"/>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3</a:t>
            </a:fld>
            <a:endParaRPr lang="de-CH" altLang="de-DE"/>
          </a:p>
        </p:txBody>
      </p:sp>
    </p:spTree>
    <p:extLst>
      <p:ext uri="{BB962C8B-B14F-4D97-AF65-F5344CB8AC3E}">
        <p14:creationId xmlns:p14="http://schemas.microsoft.com/office/powerpoint/2010/main" val="449438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4818"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de-DE" dirty="0">
                <a:ea typeface="ＭＳ Ｐゴシック" charset="-128"/>
                <a:cs typeface="ＭＳ Ｐゴシック" charset="-128"/>
              </a:rPr>
              <a:t>Beispiel: Segment von 0.25s -&gt; Frequenzauflösung von 4, 8, ..., 196, 200Hz unter Berücksichtigung des </a:t>
            </a:r>
            <a:r>
              <a:rPr lang="de-DE" altLang="de-DE" dirty="0" err="1">
                <a:ea typeface="ＭＳ Ｐゴシック" charset="-128"/>
                <a:cs typeface="ＭＳ Ｐゴシック" charset="-128"/>
              </a:rPr>
              <a:t>Nyquisttheorems</a:t>
            </a:r>
            <a:endParaRPr lang="de-DE" altLang="de-DE" dirty="0">
              <a:ea typeface="ＭＳ Ｐゴシック" charset="-128"/>
              <a:cs typeface="ＭＳ Ｐゴシック" charset="-128"/>
            </a:endParaRPr>
          </a:p>
          <a:p>
            <a:r>
              <a:rPr lang="de-DE" altLang="de-DE" dirty="0" err="1">
                <a:ea typeface="ＭＳ Ｐゴシック" charset="-128"/>
                <a:cs typeface="ＭＳ Ｐゴシック" charset="-128"/>
              </a:rPr>
              <a:t>Looking</a:t>
            </a:r>
            <a:r>
              <a:rPr lang="de-DE" altLang="de-DE" dirty="0">
                <a:ea typeface="ＭＳ Ｐゴシック" charset="-128"/>
                <a:cs typeface="ＭＳ Ｐゴシック" charset="-128"/>
              </a:rPr>
              <a:t> at </a:t>
            </a:r>
            <a:r>
              <a:rPr lang="de-DE" altLang="de-DE" dirty="0" err="1">
                <a:ea typeface="ＭＳ Ｐゴシック" charset="-128"/>
                <a:cs typeface="ＭＳ Ｐゴシック" charset="-128"/>
              </a:rPr>
              <a:t>data</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through</a:t>
            </a:r>
            <a:r>
              <a:rPr lang="de-DE" altLang="de-DE" dirty="0">
                <a:ea typeface="ＭＳ Ｐゴシック" charset="-128"/>
                <a:cs typeface="ＭＳ Ｐゴシック" charset="-128"/>
              </a:rPr>
              <a:t> a </a:t>
            </a:r>
            <a:r>
              <a:rPr lang="de-DE" altLang="de-DE" dirty="0" err="1">
                <a:ea typeface="ＭＳ Ｐゴシック" charset="-128"/>
                <a:cs typeface="ＭＳ Ｐゴシック" charset="-128"/>
              </a:rPr>
              <a:t>window</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and</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with</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tapering</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we</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can</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manipulate</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properties</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of</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this</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window</a:t>
            </a:r>
            <a:r>
              <a:rPr lang="de-DE" altLang="de-DE" dirty="0">
                <a:ea typeface="ＭＳ Ｐゴシック" charset="-128"/>
                <a:cs typeface="ＭＳ Ｐゴシック" charset="-128"/>
              </a:rPr>
              <a:t> a </a:t>
            </a:r>
            <a:r>
              <a:rPr lang="de-DE" altLang="de-DE" dirty="0" err="1">
                <a:ea typeface="ＭＳ Ｐゴシック" charset="-128"/>
                <a:cs typeface="ＭＳ Ｐゴシック" charset="-128"/>
              </a:rPr>
              <a:t>little</a:t>
            </a:r>
            <a:r>
              <a:rPr lang="de-DE" altLang="de-DE" dirty="0">
                <a:ea typeface="ＭＳ Ｐゴシック" charset="-128"/>
                <a:cs typeface="ＭＳ Ｐゴシック" charset="-128"/>
              </a:rPr>
              <a:t> </a:t>
            </a:r>
            <a:r>
              <a:rPr lang="de-DE" altLang="de-DE" dirty="0" err="1">
                <a:ea typeface="ＭＳ Ｐゴシック" charset="-128"/>
                <a:cs typeface="ＭＳ Ｐゴシック" charset="-128"/>
              </a:rPr>
              <a:t>bit</a:t>
            </a:r>
            <a:endParaRPr lang="de-DE" altLang="de-DE" dirty="0">
              <a:ea typeface="ＭＳ Ｐゴシック" charset="-128"/>
              <a:cs typeface="ＭＳ Ｐゴシック" charset="-128"/>
            </a:endParaRPr>
          </a:p>
          <a:p>
            <a:endParaRPr lang="de-DE" altLang="de-DE" dirty="0">
              <a:ea typeface="ＭＳ Ｐゴシック" charset="-128"/>
              <a:cs typeface="ＭＳ Ｐゴシック" charset="-128"/>
            </a:endParaRPr>
          </a:p>
          <a:p>
            <a:r>
              <a:rPr lang="de-DE" altLang="de-DE" dirty="0">
                <a:ea typeface="ＭＳ Ｐゴシック" charset="-128"/>
                <a:cs typeface="ＭＳ Ｐゴシック" charset="-128"/>
              </a:rPr>
              <a:t>Immer auch Beschränkt durch </a:t>
            </a:r>
            <a:r>
              <a:rPr lang="de-DE" altLang="de-DE" dirty="0" err="1">
                <a:ea typeface="ＭＳ Ｐゴシック" charset="-128"/>
                <a:cs typeface="ＭＳ Ｐゴシック" charset="-128"/>
              </a:rPr>
              <a:t>sapmling</a:t>
            </a:r>
            <a:r>
              <a:rPr lang="de-DE" altLang="de-DE" dirty="0">
                <a:ea typeface="ＭＳ Ｐゴシック" charset="-128"/>
                <a:cs typeface="ＭＳ Ｐゴシック" charset="-128"/>
              </a:rPr>
              <a:t> rate</a:t>
            </a:r>
          </a:p>
        </p:txBody>
      </p:sp>
      <p:sp>
        <p:nvSpPr>
          <p:cNvPr id="34819"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a:solidFill>
                  <a:schemeClr val="tx1"/>
                </a:solidFill>
                <a:latin typeface="Calibri" charset="0"/>
                <a:ea typeface="ＭＳ Ｐゴシック" charset="-128"/>
              </a:defRPr>
            </a:lvl9pPr>
          </a:lstStyle>
          <a:p>
            <a:fld id="{52396C5B-4E07-3E49-865D-6D1430755168}" type="slidenum">
              <a:rPr lang="de-DE" altLang="de-DE"/>
              <a:pPr/>
              <a:t>18</a:t>
            </a:fld>
            <a:endParaRPr lang="de-DE" altLang="de-DE"/>
          </a:p>
        </p:txBody>
      </p:sp>
    </p:spTree>
    <p:extLst>
      <p:ext uri="{BB962C8B-B14F-4D97-AF65-F5344CB8AC3E}">
        <p14:creationId xmlns:p14="http://schemas.microsoft.com/office/powerpoint/2010/main" val="144097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 Sinuswellen, welche die FFT zur Berechnung der Frequenzen im EEG-Signal verwendet sind </a:t>
            </a:r>
            <a:r>
              <a:rPr lang="de-DE" dirty="0" err="1"/>
              <a:t>undedlich</a:t>
            </a:r>
            <a:r>
              <a:rPr lang="de-DE" dirty="0"/>
              <a:t> lange Signale, das EEG-Signal aber </a:t>
            </a:r>
            <a:r>
              <a:rPr lang="de-DE" dirty="0" err="1"/>
              <a:t>nciht</a:t>
            </a:r>
            <a:r>
              <a:rPr lang="de-DE" dirty="0"/>
              <a:t>. 2. abrupt beginnende Signale (kein fade in/out) führen ebenfalls zu fälschlichen Powerwerten im Frequenzspektrum -&gt; Daten müssen mit einer sog. Fensterfunktion (z.-B. </a:t>
            </a:r>
            <a:r>
              <a:rPr lang="de-DE" dirty="0" err="1"/>
              <a:t>Hanning</a:t>
            </a:r>
            <a:r>
              <a:rPr lang="de-DE" dirty="0"/>
              <a:t> oder </a:t>
            </a:r>
            <a:r>
              <a:rPr lang="de-DE" dirty="0" err="1"/>
              <a:t>Hamming</a:t>
            </a:r>
            <a:r>
              <a:rPr lang="de-DE" dirty="0"/>
              <a:t>) gefiltert werden was diesen Effekt reduziert</a:t>
            </a:r>
          </a:p>
          <a:p>
            <a:r>
              <a:rPr lang="de-DE" dirty="0" err="1"/>
              <a:t>Verschmierungen</a:t>
            </a:r>
            <a:r>
              <a:rPr lang="de-DE" dirty="0"/>
              <a:t> im Sinn von z.B. </a:t>
            </a:r>
            <a:r>
              <a:rPr lang="de-DE" dirty="0" err="1"/>
              <a:t>False</a:t>
            </a:r>
            <a:r>
              <a:rPr lang="de-DE" dirty="0"/>
              <a:t> positives = Frequenzen werden im Powerspektrum dargestellt, die eigentlich nicht da sind</a:t>
            </a:r>
          </a:p>
          <a:p>
            <a:endParaRPr lang="de-DE" dirty="0"/>
          </a:p>
          <a:p>
            <a:endParaRPr lang="de-DE" dirty="0"/>
          </a:p>
          <a:p>
            <a:endParaRPr lang="de-DE" dirty="0"/>
          </a:p>
          <a:p>
            <a:endParaRPr lang="de-DE" dirty="0"/>
          </a:p>
          <a:p>
            <a:endParaRPr lang="de-DE" dirty="0"/>
          </a:p>
          <a:p>
            <a:r>
              <a:rPr lang="de-DE" dirty="0"/>
              <a:t>Zu dt. </a:t>
            </a:r>
            <a:r>
              <a:rPr lang="de-DE" dirty="0" err="1"/>
              <a:t>Leckeffekt</a:t>
            </a:r>
            <a:endParaRPr lang="de-DE" dirty="0"/>
          </a:p>
          <a:p>
            <a:endParaRPr lang="de-DE" dirty="0"/>
          </a:p>
          <a:p>
            <a:r>
              <a:rPr lang="de-CH" sz="1200" b="0" i="0" u="none" strike="noStrike" kern="1200" dirty="0" err="1">
                <a:solidFill>
                  <a:schemeClr val="tx1"/>
                </a:solidFill>
                <a:effectLst/>
                <a:latin typeface="Arial" panose="020B0604020202020204" pitchFamily="34" charset="0"/>
                <a:ea typeface="+mn-ea"/>
                <a:cs typeface="Arial" panose="020B0604020202020204" pitchFamily="34" charset="0"/>
              </a:rPr>
              <a:t>Leckeffekt</a:t>
            </a:r>
            <a:r>
              <a:rPr lang="de-CH" sz="1200" b="0" i="0" u="none" strike="noStrike" kern="1200" dirty="0">
                <a:solidFill>
                  <a:schemeClr val="tx1"/>
                </a:solidFill>
                <a:effectLst/>
                <a:latin typeface="Arial" panose="020B0604020202020204" pitchFamily="34" charset="0"/>
                <a:ea typeface="+mn-ea"/>
                <a:cs typeface="Arial" panose="020B0604020202020204" pitchFamily="34" charset="0"/>
              </a:rPr>
              <a:t> ist ein Phänomen der Signalanalyse. Der Begriff beschreibt die Tatsache, dass sich , bedingt durch den nur endlich langen Beobachtungszeitraum eines Signals, im Rahmen von Spektralanalysen wie der </a:t>
            </a:r>
            <a:r>
              <a:rPr lang="de-CH" sz="1200" b="0" i="0" u="none" strike="noStrike" kern="1200" dirty="0" err="1">
                <a:solidFill>
                  <a:schemeClr val="tx1"/>
                </a:solidFill>
                <a:effectLst/>
                <a:latin typeface="Arial" panose="020B0604020202020204" pitchFamily="34" charset="0"/>
                <a:ea typeface="+mn-ea"/>
                <a:cs typeface="Arial" panose="020B0604020202020204" pitchFamily="34" charset="0"/>
              </a:rPr>
              <a:t>Fourieranalyse</a:t>
            </a:r>
            <a:r>
              <a:rPr lang="de-CH" sz="1200" b="0" i="0" u="none" strike="noStrike" kern="1200" dirty="0">
                <a:solidFill>
                  <a:schemeClr val="tx1"/>
                </a:solidFill>
                <a:effectLst/>
                <a:latin typeface="Arial" panose="020B0604020202020204" pitchFamily="34" charset="0"/>
                <a:ea typeface="+mn-ea"/>
                <a:cs typeface="Arial" panose="020B0604020202020204" pitchFamily="34" charset="0"/>
              </a:rPr>
              <a:t> in dem berechneten Frequenzspektrum auch Frequenzanteile finden, die bei einem nur theoretisch möglichen unendlich langen Beobachtungszeitraum nicht vorkämen</a:t>
            </a:r>
          </a:p>
          <a:p>
            <a:endParaRPr lang="de-CH" sz="1200" b="0" i="0" u="none" strike="noStrike" kern="1200" dirty="0">
              <a:solidFill>
                <a:schemeClr val="tx1"/>
              </a:solidFill>
              <a:effectLst/>
              <a:latin typeface="Arial" panose="020B0604020202020204" pitchFamily="34" charset="0"/>
              <a:ea typeface="+mn-ea"/>
              <a:cs typeface="Arial" panose="020B0604020202020204" pitchFamily="34" charset="0"/>
            </a:endParaRPr>
          </a:p>
          <a:p>
            <a:r>
              <a:rPr lang="de-CH" sz="1200" b="0" i="0" u="none" strike="noStrike" kern="1200" dirty="0">
                <a:solidFill>
                  <a:schemeClr val="tx1"/>
                </a:solidFill>
                <a:effectLst/>
                <a:latin typeface="Arial" panose="020B0604020202020204" pitchFamily="34" charset="0"/>
                <a:ea typeface="+mn-ea"/>
                <a:cs typeface="Arial" panose="020B0604020202020204" pitchFamily="34" charset="0"/>
              </a:rPr>
              <a:t>-&gt; hätte man ein unendlich langes Signal, würde man bei Berechnung der FFT die Frequenzen bekommen, die auch wirklich im Signal sind. Da man ein zeitlich begrenztes Signal in Realität hat, gibt es </a:t>
            </a:r>
            <a:r>
              <a:rPr lang="de-CH" sz="1200" b="0" i="0" u="none" strike="noStrike" kern="1200" dirty="0" err="1">
                <a:solidFill>
                  <a:schemeClr val="tx1"/>
                </a:solidFill>
                <a:effectLst/>
                <a:latin typeface="Arial" panose="020B0604020202020204" pitchFamily="34" charset="0"/>
                <a:ea typeface="+mn-ea"/>
                <a:cs typeface="Arial" panose="020B0604020202020204" pitchFamily="34" charset="0"/>
              </a:rPr>
              <a:t>Verschmierungen</a:t>
            </a:r>
            <a:r>
              <a:rPr lang="de-CH" sz="1200" b="0" i="0" u="none" strike="noStrike" kern="1200" dirty="0">
                <a:solidFill>
                  <a:schemeClr val="tx1"/>
                </a:solidFill>
                <a:effectLst/>
                <a:latin typeface="Arial" panose="020B0604020202020204" pitchFamily="34" charset="0"/>
                <a:ea typeface="+mn-ea"/>
                <a:cs typeface="Arial" panose="020B0604020202020204" pitchFamily="34" charset="0"/>
              </a:rPr>
              <a:t> in der Frequenzberechnung und Frequenzen werden dargestellt, die eigentlich nicht da sind.</a:t>
            </a:r>
            <a:endParaRPr lang="de-DE" dirty="0"/>
          </a:p>
          <a:p>
            <a:endParaRPr lang="de-DE" dirty="0"/>
          </a:p>
          <a:p>
            <a:endParaRPr lang="de-DE" dirty="0"/>
          </a:p>
          <a:p>
            <a:r>
              <a:rPr lang="de-DE" dirty="0"/>
              <a:t>://</a:t>
            </a:r>
            <a:r>
              <a:rPr lang="de-DE" dirty="0" err="1"/>
              <a:t>www.gaussianwaves.com</a:t>
            </a:r>
            <a:r>
              <a:rPr lang="de-DE" dirty="0"/>
              <a:t>/2011/01/fft-and-spectral-leakage-2/</a:t>
            </a:r>
          </a:p>
          <a:p>
            <a:endParaRPr lang="de-DE" dirty="0"/>
          </a:p>
          <a:p>
            <a:pPr marL="0" marR="0" indent="0" algn="l" defTabSz="457200" rtl="0" eaLnBrk="0" fontAlgn="base" latinLnBrk="0" hangingPunct="0">
              <a:lnSpc>
                <a:spcPct val="100000"/>
              </a:lnSpc>
              <a:spcBef>
                <a:spcPct val="30000"/>
              </a:spcBef>
              <a:spcAft>
                <a:spcPct val="0"/>
              </a:spcAft>
              <a:buClrTx/>
              <a:buSzTx/>
              <a:buFontTx/>
              <a:buNone/>
              <a:tabLst/>
              <a:defRPr/>
            </a:pPr>
            <a:r>
              <a:rPr lang="de-DE" sz="1200" b="0" i="0" kern="1200" dirty="0" err="1">
                <a:solidFill>
                  <a:schemeClr val="tx1"/>
                </a:solidFill>
                <a:effectLst/>
                <a:latin typeface="Arial" panose="020B0604020202020204" pitchFamily="34" charset="0"/>
                <a:ea typeface="+mn-ea"/>
                <a:cs typeface="Arial" panose="020B0604020202020204" pitchFamily="34" charset="0"/>
              </a:rPr>
              <a:t>It</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is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often</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said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that</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FFT </a:t>
            </a:r>
            <a:r>
              <a:rPr lang="de-DE" sz="1200" b="0" i="0" kern="1200" dirty="0" err="1">
                <a:solidFill>
                  <a:schemeClr val="tx1"/>
                </a:solidFill>
                <a:effectLst/>
                <a:latin typeface="Arial" panose="020B0604020202020204" pitchFamily="34" charset="0"/>
                <a:ea typeface="+mn-ea"/>
                <a:cs typeface="Arial" panose="020B0604020202020204" pitchFamily="34" charset="0"/>
              </a:rPr>
              <a:t>implicitly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assumes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that</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signal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essentially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repeats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itself</a:t>
            </a:r>
            <a:r>
              <a:rPr lang="de-DE" sz="1200" b="0" i="0" kern="1200" dirty="0">
                <a:solidFill>
                  <a:schemeClr val="tx1"/>
                </a:solidFill>
                <a:effectLst/>
                <a:latin typeface="Arial" panose="020B0604020202020204" pitchFamily="34" charset="0"/>
                <a:ea typeface="+mn-ea"/>
                <a:cs typeface="Arial" panose="020B0604020202020204" pitchFamily="34" charset="0"/>
              </a:rPr>
              <a:t> after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measured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interval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and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hence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FFT </a:t>
            </a:r>
            <a:r>
              <a:rPr lang="de-DE" sz="1200" b="0" i="0" kern="1200" dirty="0" err="1">
                <a:solidFill>
                  <a:schemeClr val="tx1"/>
                </a:solidFill>
                <a:effectLst/>
                <a:latin typeface="Arial" panose="020B0604020202020204" pitchFamily="34" charset="0"/>
                <a:ea typeface="+mn-ea"/>
                <a:cs typeface="Arial" panose="020B0604020202020204" pitchFamily="34" charset="0"/>
              </a:rPr>
              <a:t>assumes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signal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to</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be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continuous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conceptually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juxtapose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measured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signal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repetitively</a:t>
            </a:r>
            <a:r>
              <a:rPr lang="de-DE" sz="1200" b="0" i="0" kern="1200" dirty="0">
                <a:solidFill>
                  <a:schemeClr val="tx1"/>
                </a:solidFill>
                <a:effectLst/>
                <a:latin typeface="Arial" panose="020B0604020202020204" pitchFamily="34" charset="0"/>
                <a:ea typeface="+mn-ea"/>
                <a:cs typeface="Arial" panose="020B0604020202020204" pitchFamily="34" charset="0"/>
              </a:rPr>
              <a:t>). This </a:t>
            </a:r>
            <a:r>
              <a:rPr lang="de-DE" sz="1200" b="0" i="0" kern="1200" dirty="0" err="1">
                <a:solidFill>
                  <a:schemeClr val="tx1"/>
                </a:solidFill>
                <a:effectLst/>
                <a:latin typeface="Arial" panose="020B0604020202020204" pitchFamily="34" charset="0"/>
                <a:ea typeface="+mn-ea"/>
                <a:cs typeface="Arial" panose="020B0604020202020204" pitchFamily="34" charset="0"/>
              </a:rPr>
              <a:t>lead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to</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glitches</a:t>
            </a:r>
            <a:r>
              <a:rPr lang="de-DE" sz="1200" b="0" i="0" kern="1200" dirty="0">
                <a:solidFill>
                  <a:schemeClr val="tx1"/>
                </a:solidFill>
                <a:effectLst/>
                <a:latin typeface="Arial" panose="020B0604020202020204" pitchFamily="34" charset="0"/>
                <a:ea typeface="+mn-ea"/>
                <a:cs typeface="Arial" panose="020B0604020202020204" pitchFamily="34" charset="0"/>
              </a:rPr>
              <a:t> in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assumed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signal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see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Figure</a:t>
            </a:r>
            <a:r>
              <a:rPr lang="de-DE" sz="1200" b="0" i="0" kern="1200" dirty="0">
                <a:solidFill>
                  <a:schemeClr val="tx1"/>
                </a:solidFill>
                <a:effectLst/>
                <a:latin typeface="Arial" panose="020B0604020202020204" pitchFamily="34" charset="0"/>
                <a:ea typeface="+mn-ea"/>
                <a:cs typeface="Arial" panose="020B0604020202020204" pitchFamily="34" charset="0"/>
              </a:rPr>
              <a:t> 1). </a:t>
            </a:r>
            <a:r>
              <a:rPr lang="de-DE" sz="1200" b="0" i="0" kern="1200" dirty="0" err="1">
                <a:solidFill>
                  <a:schemeClr val="tx1"/>
                </a:solidFill>
                <a:effectLst/>
                <a:latin typeface="Arial" panose="020B0604020202020204" pitchFamily="34" charset="0"/>
                <a:ea typeface="+mn-ea"/>
                <a:cs typeface="Arial" panose="020B0604020202020204" pitchFamily="34" charset="0"/>
              </a:rPr>
              <a:t>When</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measurement</a:t>
            </a:r>
            <a:r>
              <a:rPr lang="de-DE" sz="1200" b="0" i="0" kern="1200" dirty="0">
                <a:solidFill>
                  <a:schemeClr val="tx1"/>
                </a:solidFill>
                <a:effectLst/>
                <a:latin typeface="Arial" panose="020B0604020202020204" pitchFamily="34" charset="0"/>
                <a:ea typeface="+mn-ea"/>
                <a:cs typeface="Arial" panose="020B0604020202020204" pitchFamily="34" charset="0"/>
              </a:rPr>
              <a:t> time </a:t>
            </a:r>
            <a:r>
              <a:rPr lang="de-DE" sz="1200" b="0" i="0" kern="1200" dirty="0" err="1">
                <a:solidFill>
                  <a:schemeClr val="tx1"/>
                </a:solidFill>
                <a:effectLst/>
                <a:latin typeface="Arial" panose="020B0604020202020204" pitchFamily="34" charset="0"/>
                <a:ea typeface="+mn-ea"/>
                <a:cs typeface="Arial" panose="020B0604020202020204" pitchFamily="34" charset="0"/>
              </a:rPr>
              <a:t>is</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purposefully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made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to</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be</a:t>
            </a:r>
            <a:r>
              <a:rPr lang="de-DE" sz="1200" b="0" i="0" kern="1200" dirty="0">
                <a:solidFill>
                  <a:schemeClr val="tx1"/>
                </a:solidFill>
                <a:effectLst/>
                <a:latin typeface="Arial" panose="020B0604020202020204" pitchFamily="34" charset="0"/>
                <a:ea typeface="+mn-ea"/>
                <a:cs typeface="Arial" panose="020B0604020202020204" pitchFamily="34" charset="0"/>
              </a:rPr>
              <a:t> a non-integral multiple </a:t>
            </a:r>
            <a:r>
              <a:rPr lang="de-DE" sz="1200" b="0" i="0" kern="1200" dirty="0" err="1">
                <a:solidFill>
                  <a:schemeClr val="tx1"/>
                </a:solidFill>
                <a:effectLst/>
                <a:latin typeface="Arial" panose="020B0604020202020204" pitchFamily="34" charset="0"/>
                <a:ea typeface="+mn-ea"/>
                <a:cs typeface="Arial" panose="020B0604020202020204" pitchFamily="34" charset="0"/>
              </a:rPr>
              <a:t>of</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actual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signal</a:t>
            </a:r>
            <a:r>
              <a:rPr lang="de-DE" sz="1200" b="0" i="0" kern="1200" dirty="0">
                <a:solidFill>
                  <a:schemeClr val="tx1"/>
                </a:solidFill>
                <a:effectLst/>
                <a:latin typeface="Arial" panose="020B0604020202020204" pitchFamily="34" charset="0"/>
                <a:ea typeface="+mn-ea"/>
                <a:cs typeface="Arial" panose="020B0604020202020204" pitchFamily="34" charset="0"/>
              </a:rPr>
              <a:t> rate, </a:t>
            </a:r>
            <a:r>
              <a:rPr lang="de-DE" sz="1200" b="0" i="0" kern="1200" dirty="0" err="1">
                <a:solidFill>
                  <a:schemeClr val="tx1"/>
                </a:solidFill>
                <a:effectLst/>
                <a:latin typeface="Arial" panose="020B0604020202020204" pitchFamily="34" charset="0"/>
                <a:ea typeface="+mn-ea"/>
                <a:cs typeface="Arial" panose="020B0604020202020204" pitchFamily="34" charset="0"/>
              </a:rPr>
              <a:t>these</a:t>
            </a:r>
            <a:r>
              <a:rPr lang="de-DE" sz="1200" b="0" i="0" kern="1200" dirty="0">
                <a:solidFill>
                  <a:schemeClr val="tx1"/>
                </a:solidFill>
                <a:effectLst/>
                <a:latin typeface="Arial" panose="020B0604020202020204" pitchFamily="34" charset="0"/>
                <a:ea typeface="+mn-ea"/>
                <a:cs typeface="Arial" panose="020B0604020202020204" pitchFamily="34" charset="0"/>
              </a:rPr>
              <a:t> sharp </a:t>
            </a:r>
            <a:r>
              <a:rPr lang="de-DE" sz="1200" b="0" i="0" kern="1200" dirty="0" err="1">
                <a:solidFill>
                  <a:schemeClr val="tx1"/>
                </a:solidFill>
                <a:effectLst/>
                <a:latin typeface="Arial" panose="020B0604020202020204" pitchFamily="34" charset="0"/>
                <a:ea typeface="+mn-ea"/>
                <a:cs typeface="Arial" panose="020B0604020202020204" pitchFamily="34" charset="0"/>
              </a:rPr>
              <a:t>discontinuities</a:t>
            </a:r>
            <a:r>
              <a:rPr lang="de-DE" sz="1200" b="0" i="0" kern="1200" dirty="0">
                <a:solidFill>
                  <a:schemeClr val="tx1"/>
                </a:solidFill>
                <a:effectLst/>
                <a:latin typeface="Arial" panose="020B0604020202020204" pitchFamily="34" charset="0"/>
                <a:ea typeface="+mn-ea"/>
                <a:cs typeface="Arial" panose="020B0604020202020204" pitchFamily="34" charset="0"/>
              </a:rPr>
              <a:t> will </a:t>
            </a:r>
            <a:r>
              <a:rPr lang="de-DE" sz="1200" b="0" i="0" kern="1200" dirty="0" err="1">
                <a:solidFill>
                  <a:schemeClr val="tx1"/>
                </a:solidFill>
                <a:effectLst/>
                <a:latin typeface="Arial" panose="020B0604020202020204" pitchFamily="34" charset="0"/>
                <a:ea typeface="+mn-ea"/>
                <a:cs typeface="Arial" panose="020B0604020202020204" pitchFamily="34" charset="0"/>
              </a:rPr>
              <a:t>spread</a:t>
            </a:r>
            <a:r>
              <a:rPr lang="de-DE" sz="1200" b="0" i="0" kern="1200" dirty="0">
                <a:solidFill>
                  <a:schemeClr val="tx1"/>
                </a:solidFill>
                <a:effectLst/>
                <a:latin typeface="Arial" panose="020B0604020202020204" pitchFamily="34" charset="0"/>
                <a:ea typeface="+mn-ea"/>
                <a:cs typeface="Arial" panose="020B0604020202020204" pitchFamily="34" charset="0"/>
              </a:rPr>
              <a:t> out in </a:t>
            </a:r>
            <a:r>
              <a:rPr lang="de-DE" sz="1200" b="0" i="0" kern="1200" dirty="0" err="1">
                <a:solidFill>
                  <a:schemeClr val="tx1"/>
                </a:solidFill>
                <a:effectLst/>
                <a:latin typeface="Arial" panose="020B0604020202020204" pitchFamily="34" charset="0"/>
                <a:ea typeface="+mn-ea"/>
                <a:cs typeface="Arial" panose="020B0604020202020204" pitchFamily="34" charset="0"/>
              </a:rPr>
              <a:t>the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frequency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domain</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leading</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to</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spectral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leakage</a:t>
            </a:r>
            <a:r>
              <a:rPr lang="de-DE" sz="1200" b="0" i="0" kern="1200" dirty="0">
                <a:solidFill>
                  <a:schemeClr val="tx1"/>
                </a:solidFill>
                <a:effectLst/>
                <a:latin typeface="Arial" panose="020B0604020202020204" pitchFamily="34" charset="0"/>
                <a:ea typeface="+mn-ea"/>
                <a:cs typeface="Arial" panose="020B0604020202020204" pitchFamily="34" charset="0"/>
              </a:rPr>
              <a:t>. This </a:t>
            </a:r>
            <a:r>
              <a:rPr lang="de-DE" sz="1200" b="0" i="0" kern="1200" dirty="0" err="1">
                <a:solidFill>
                  <a:schemeClr val="tx1"/>
                </a:solidFill>
                <a:effectLst/>
                <a:latin typeface="Arial" panose="020B0604020202020204" pitchFamily="34" charset="0"/>
                <a:ea typeface="+mn-ea"/>
                <a:cs typeface="Arial" panose="020B0604020202020204" pitchFamily="34" charset="0"/>
              </a:rPr>
              <a:t>explanation</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for</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spectral</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leakage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need</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to</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be</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carefully</a:t>
            </a:r>
            <a:r>
              <a:rPr lang="de-DE" sz="1200" b="0" i="0" kern="1200" dirty="0">
                <a:solidFill>
                  <a:schemeClr val="tx1"/>
                </a:solidFill>
                <a:effectLst/>
                <a:latin typeface="Arial" panose="020B0604020202020204" pitchFamily="34" charset="0"/>
                <a:ea typeface="+mn-ea"/>
                <a:cs typeface="Arial" panose="020B0604020202020204" pitchFamily="34" charset="0"/>
              </a:rPr>
              <a:t> </a:t>
            </a:r>
            <a:r>
              <a:rPr lang="de-DE" sz="1200" b="0" i="0" kern="1200" dirty="0" err="1">
                <a:solidFill>
                  <a:schemeClr val="tx1"/>
                </a:solidFill>
                <a:effectLst/>
                <a:latin typeface="Arial" panose="020B0604020202020204" pitchFamily="34" charset="0"/>
                <a:ea typeface="+mn-ea"/>
                <a:cs typeface="Arial" panose="020B0604020202020204" pitchFamily="34" charset="0"/>
              </a:rPr>
              <a:t>investigated</a:t>
            </a:r>
            <a:r>
              <a:rPr lang="de-DE" sz="1200" b="0" i="0" kern="1200" dirty="0">
                <a:solidFill>
                  <a:schemeClr val="tx1"/>
                </a:solidFill>
                <a:effectLst/>
                <a:latin typeface="Arial" panose="020B0604020202020204" pitchFamily="34" charset="0"/>
                <a:ea typeface="+mn-ea"/>
                <a:cs typeface="Arial" panose="020B0604020202020204" pitchFamily="34" charset="0"/>
              </a:rPr>
              <a:t>.</a:t>
            </a:r>
            <a:endParaRPr lang="de-DE" altLang="de-DE" dirty="0">
              <a:ea typeface="ＭＳ Ｐゴシック" charset="-128"/>
              <a:cs typeface="ＭＳ Ｐゴシック" charset="-128"/>
            </a:endParaRPr>
          </a:p>
          <a:p>
            <a:endParaRPr lang="de-DE" dirty="0"/>
          </a:p>
          <a:p>
            <a:endParaRPr lang="de-DE" dirty="0"/>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19</a:t>
            </a:fld>
            <a:endParaRPr lang="de-CH" altLang="de-DE"/>
          </a:p>
        </p:txBody>
      </p:sp>
    </p:spTree>
    <p:extLst>
      <p:ext uri="{BB962C8B-B14F-4D97-AF65-F5344CB8AC3E}">
        <p14:creationId xmlns:p14="http://schemas.microsoft.com/office/powerpoint/2010/main" val="2027973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 allem durch das abgeschnittene Signal am Anfang und Ende des Segments kommt es zu Fehlberechnungen -&gt; Daten am Anfang und Ende auf 0 setzen -&gt; reduziert das </a:t>
            </a:r>
            <a:r>
              <a:rPr lang="de-DE" dirty="0" err="1"/>
              <a:t>leakage</a:t>
            </a:r>
            <a:endParaRPr lang="de-DE" dirty="0"/>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20</a:t>
            </a:fld>
            <a:endParaRPr lang="de-CH" altLang="de-DE"/>
          </a:p>
        </p:txBody>
      </p:sp>
    </p:spTree>
    <p:extLst>
      <p:ext uri="{BB962C8B-B14F-4D97-AF65-F5344CB8AC3E}">
        <p14:creationId xmlns:p14="http://schemas.microsoft.com/office/powerpoint/2010/main" val="4143161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Mathematische Definition</a:t>
            </a:r>
          </a:p>
          <a:p>
            <a:endParaRPr lang="de-DE" dirty="0"/>
          </a:p>
          <a:p>
            <a:r>
              <a:rPr lang="de-DE" dirty="0"/>
              <a:t>Cos 0 grad = 1</a:t>
            </a:r>
          </a:p>
          <a:p>
            <a:r>
              <a:rPr lang="de-DE" dirty="0"/>
              <a:t>Cos 90 = 0</a:t>
            </a:r>
          </a:p>
          <a:p>
            <a:endParaRPr lang="de-DE" dirty="0"/>
          </a:p>
          <a:p>
            <a:r>
              <a:rPr lang="de-DE" dirty="0"/>
              <a:t>Kennt man die Koordinaten zweier Vektoren, kann man den Winkel zwischen ihnen ausrechne (</a:t>
            </a:r>
            <a:r>
              <a:rPr lang="de-DE" dirty="0" err="1"/>
              <a:t>arccos</a:t>
            </a:r>
            <a:r>
              <a:rPr lang="de-DE" dirty="0"/>
              <a:t>)</a:t>
            </a:r>
          </a:p>
          <a:p>
            <a:endParaRPr lang="de-DE" dirty="0"/>
          </a:p>
          <a:p>
            <a:r>
              <a:rPr lang="de-DE" dirty="0"/>
              <a:t>-&gt; mittels des Skalarprodukts kann ein </a:t>
            </a:r>
            <a:r>
              <a:rPr lang="de-DE" dirty="0" err="1"/>
              <a:t>N.element</a:t>
            </a:r>
            <a:r>
              <a:rPr lang="de-DE" dirty="0"/>
              <a:t> Vektor als ein einziger Punkt in einem N-dimensionalen Raum dargestellt werden -&gt; EEG: jeder einzelne Vektor wäre ein Zeitreihensignal</a:t>
            </a:r>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25</a:t>
            </a:fld>
            <a:endParaRPr lang="de-CH" altLang="de-DE"/>
          </a:p>
        </p:txBody>
      </p:sp>
    </p:spTree>
    <p:extLst>
      <p:ext uri="{BB962C8B-B14F-4D97-AF65-F5344CB8AC3E}">
        <p14:creationId xmlns:p14="http://schemas.microsoft.com/office/powerpoint/2010/main" val="18635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 dt. „Faltung“</a:t>
            </a:r>
          </a:p>
          <a:p>
            <a:endParaRPr lang="de-DE" dirty="0"/>
          </a:p>
          <a:p>
            <a:r>
              <a:rPr lang="de-DE" dirty="0"/>
              <a:t>K = Zeitpunkt </a:t>
            </a:r>
            <a:r>
              <a:rPr lang="de-DE" dirty="0" err="1"/>
              <a:t>k</a:t>
            </a:r>
            <a:r>
              <a:rPr lang="de-DE" dirty="0"/>
              <a:t> der </a:t>
            </a:r>
            <a:r>
              <a:rPr lang="de-DE" dirty="0" err="1"/>
              <a:t>convolution</a:t>
            </a:r>
            <a:r>
              <a:rPr lang="de-DE" dirty="0"/>
              <a:t>; i = einzelnes Element der Vektoren</a:t>
            </a:r>
          </a:p>
          <a:p>
            <a:endParaRPr lang="de-DE" dirty="0"/>
          </a:p>
          <a:p>
            <a:r>
              <a:rPr lang="de-DE" dirty="0"/>
              <a:t>Cohen pp. 113, 114:</a:t>
            </a:r>
          </a:p>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err="1">
                <a:solidFill>
                  <a:schemeClr val="tx1"/>
                </a:solidFill>
                <a:effectLst/>
                <a:latin typeface="Arial" panose="020B0604020202020204" pitchFamily="34" charset="0"/>
                <a:ea typeface="+mn-ea"/>
                <a:cs typeface="Arial" panose="020B0604020202020204" pitchFamily="34" charset="0"/>
              </a:rPr>
              <a:t>Imagine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taking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flipping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backward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dragging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forward</a:t>
            </a:r>
            <a:r>
              <a:rPr lang="de-CH" sz="1200" b="0" kern="1200" dirty="0">
                <a:solidFill>
                  <a:schemeClr val="tx1"/>
                </a:solidFill>
                <a:effectLst/>
                <a:latin typeface="Arial" panose="020B0604020202020204" pitchFamily="34" charset="0"/>
                <a:ea typeface="+mn-ea"/>
                <a:cs typeface="Arial" panose="020B0604020202020204" pitchFamily="34" charset="0"/>
              </a:rPr>
              <a:t> in time so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passes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As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passes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drags</a:t>
            </a:r>
            <a:r>
              <a:rPr lang="de-CH" sz="1200" b="0" kern="1200" dirty="0">
                <a:solidFill>
                  <a:schemeClr val="tx1"/>
                </a:solidFill>
                <a:effectLst/>
                <a:latin typeface="Arial" panose="020B0604020202020204" pitchFamily="34" charset="0"/>
                <a:ea typeface="+mn-ea"/>
                <a:cs typeface="Arial" panose="020B0604020202020204" pitchFamily="34" charset="0"/>
              </a:rPr>
              <a:t> on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drag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something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neither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nor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but </a:t>
            </a:r>
            <a:r>
              <a:rPr lang="de-CH" sz="1200" b="0" kern="1200" dirty="0" err="1">
                <a:solidFill>
                  <a:schemeClr val="tx1"/>
                </a:solidFill>
                <a:effectLst/>
                <a:latin typeface="Arial" panose="020B0604020202020204" pitchFamily="34" charset="0"/>
                <a:ea typeface="+mn-ea"/>
                <a:cs typeface="Arial" panose="020B0604020202020204" pitchFamily="34" charset="0"/>
              </a:rPr>
              <a:t>looks</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bit</a:t>
            </a:r>
            <a:r>
              <a:rPr lang="de-CH" sz="1200" b="0" kern="1200" dirty="0">
                <a:solidFill>
                  <a:schemeClr val="tx1"/>
                </a:solidFill>
                <a:effectLst/>
                <a:latin typeface="Arial" panose="020B0604020202020204" pitchFamily="34" charset="0"/>
                <a:ea typeface="+mn-ea"/>
                <a:cs typeface="Arial" panose="020B0604020202020204" pitchFamily="34" charset="0"/>
              </a:rPr>
              <a:t> like </a:t>
            </a:r>
            <a:r>
              <a:rPr lang="de-CH" sz="1200" b="0" kern="1200" dirty="0" err="1">
                <a:solidFill>
                  <a:schemeClr val="tx1"/>
                </a:solidFill>
                <a:effectLst/>
                <a:latin typeface="Arial" panose="020B0604020202020204" pitchFamily="34" charset="0"/>
                <a:ea typeface="+mn-ea"/>
                <a:cs typeface="Arial" panose="020B0604020202020204" pitchFamily="34" charset="0"/>
              </a:rPr>
              <a:t>each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them</a:t>
            </a:r>
            <a:r>
              <a:rPr lang="de-CH" sz="1200" b="0" kern="1200" dirty="0">
                <a:solidFill>
                  <a:schemeClr val="tx1"/>
                </a:solidFill>
                <a:effectLst/>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sz="1200" b="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a:solidFill>
                  <a:schemeClr val="tx1"/>
                </a:solidFill>
                <a:effectLst/>
                <a:latin typeface="Arial" panose="020B0604020202020204" pitchFamily="34" charset="0"/>
                <a:ea typeface="+mn-ea"/>
                <a:cs typeface="Arial" panose="020B0604020202020204" pitchFamily="34" charset="0"/>
              </a:rPr>
              <a:t>…</a:t>
            </a:r>
            <a:r>
              <a:rPr lang="de-CH" sz="1200" b="0" kern="1200" dirty="0" err="1">
                <a:solidFill>
                  <a:schemeClr val="tx1"/>
                </a:solidFill>
                <a:effectLst/>
                <a:latin typeface="Arial" panose="020B0604020202020204" pitchFamily="34" charset="0"/>
                <a:ea typeface="+mn-ea"/>
                <a:cs typeface="Arial" panose="020B0604020202020204" pitchFamily="34" charset="0"/>
              </a:rPr>
              <a:t>compute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multiplying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each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each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corresponding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summing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a:t>
            </a:r>
            <a:r>
              <a:rPr lang="de-CH" sz="1200" b="0" kern="1200" dirty="0">
                <a:solidFill>
                  <a:schemeClr val="tx1"/>
                </a:solidFill>
                <a:effectLst/>
                <a:latin typeface="Arial" panose="020B0604020202020204" pitchFamily="34" charset="0"/>
                <a:ea typeface="+mn-ea"/>
                <a:cs typeface="Arial" panose="020B0604020202020204" pitchFamily="34" charset="0"/>
              </a:rPr>
              <a:t> all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multiplications</a:t>
            </a:r>
            <a:r>
              <a:rPr lang="de-CH" sz="1200" b="0" kern="1200" dirty="0">
                <a:solidFill>
                  <a:schemeClr val="tx1"/>
                </a:solidFill>
                <a:effectLst/>
                <a:latin typeface="Arial" panose="020B0604020202020204" pitchFamily="34" charset="0"/>
                <a:ea typeface="+mn-ea"/>
                <a:cs typeface="Arial" panose="020B0604020202020204" pitchFamily="34" charset="0"/>
              </a:rPr>
              <a:t>. The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between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corresponding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part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placed</a:t>
            </a:r>
            <a:r>
              <a:rPr lang="de-CH" sz="1200" b="0" kern="1200" dirty="0">
                <a:solidFill>
                  <a:schemeClr val="tx1"/>
                </a:solidFill>
                <a:effectLst/>
                <a:latin typeface="Arial" panose="020B0604020202020204" pitchFamily="34" charset="0"/>
                <a:ea typeface="+mn-ea"/>
                <a:cs typeface="Arial" panose="020B0604020202020204" pitchFamily="34" charset="0"/>
              </a:rPr>
              <a:t> in a </a:t>
            </a:r>
            <a:r>
              <a:rPr lang="de-CH" sz="1200" b="0" kern="1200" dirty="0" err="1">
                <a:solidFill>
                  <a:schemeClr val="tx1"/>
                </a:solidFill>
                <a:effectLst/>
                <a:latin typeface="Arial" panose="020B0604020202020204" pitchFamily="34" charset="0"/>
                <a:ea typeface="+mn-ea"/>
                <a:cs typeface="Arial" panose="020B0604020202020204" pitchFamily="34" charset="0"/>
              </a:rPr>
              <a:t>new</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vector</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position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corresponding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center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convenient</a:t>
            </a:r>
            <a:r>
              <a:rPr lang="de-CH" sz="1200" b="0" kern="1200" dirty="0">
                <a:solidFill>
                  <a:schemeClr val="tx1"/>
                </a:solidFill>
                <a:effectLst/>
                <a:latin typeface="Arial" panose="020B0604020202020204" pitchFamily="34" charset="0"/>
                <a:ea typeface="+mn-ea"/>
                <a:cs typeface="Arial" panose="020B0604020202020204" pitchFamily="34" charset="0"/>
              </a:rPr>
              <a:t> but not </a:t>
            </a:r>
            <a:r>
              <a:rPr lang="de-CH" sz="1200" b="0" kern="1200" dirty="0" err="1">
                <a:solidFill>
                  <a:schemeClr val="tx1"/>
                </a:solidFill>
                <a:effectLst/>
                <a:latin typeface="Arial" panose="020B0604020202020204" pitchFamily="34" charset="0"/>
                <a:ea typeface="+mn-ea"/>
                <a:cs typeface="Arial" panose="020B0604020202020204" pitchFamily="34" charset="0"/>
              </a:rPr>
              <a:t>necessary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an </a:t>
            </a:r>
            <a:r>
              <a:rPr lang="de-CH" sz="1200" b="0" kern="1200" dirty="0" err="1">
                <a:solidFill>
                  <a:schemeClr val="tx1"/>
                </a:solidFill>
                <a:effectLst/>
                <a:latin typeface="Arial" panose="020B0604020202020204" pitchFamily="34" charset="0"/>
                <a:ea typeface="+mn-ea"/>
                <a:cs typeface="Arial" panose="020B0604020202020204" pitchFamily="34" charset="0"/>
              </a:rPr>
              <a:t>odd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so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center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)…The </a:t>
            </a:r>
            <a:r>
              <a:rPr lang="de-CH" sz="1200" b="0" kern="1200" dirty="0" err="1">
                <a:solidFill>
                  <a:schemeClr val="tx1"/>
                </a:solidFill>
                <a:effectLst/>
                <a:latin typeface="Arial" panose="020B0604020202020204" pitchFamily="34" charset="0"/>
                <a:ea typeface="+mn-ea"/>
                <a:cs typeface="Arial" panose="020B0604020202020204" pitchFamily="34" charset="0"/>
              </a:rPr>
              <a:t>resulting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vector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 time </a:t>
            </a:r>
            <a:r>
              <a:rPr lang="de-CH" sz="1200" b="0" kern="1200" dirty="0" err="1">
                <a:solidFill>
                  <a:schemeClr val="tx1"/>
                </a:solidFill>
                <a:effectLst/>
                <a:latin typeface="Arial" panose="020B0604020202020204" pitchFamily="34" charset="0"/>
                <a:ea typeface="+mn-ea"/>
                <a:cs typeface="Arial" panose="020B0604020202020204" pitchFamily="34" charset="0"/>
              </a:rPr>
              <a:t>series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between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temporally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responding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equal-length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windows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sz="1200" b="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sz="1200" b="0" kern="1200" dirty="0">
              <a:solidFill>
                <a:schemeClr val="tx1"/>
              </a:solidFill>
              <a:effectLst/>
              <a:latin typeface="Arial" panose="020B0604020202020204" pitchFamily="34" charset="0"/>
              <a:ea typeface="+mn-ea"/>
              <a:cs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err="1">
                <a:solidFill>
                  <a:schemeClr val="tx1"/>
                </a:solidFill>
                <a:effectLst/>
                <a:latin typeface="Arial" panose="020B0604020202020204" pitchFamily="34" charset="0"/>
                <a:ea typeface="+mn-ea"/>
                <a:cs typeface="Arial" panose="020B0604020202020204" pitchFamily="34" charset="0"/>
              </a:rPr>
              <a:t>There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explain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about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You</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may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noticed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you</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line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up</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such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their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continue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until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their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contains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fewer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fig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ure</a:t>
            </a:r>
            <a:r>
              <a:rPr lang="de-CH" sz="1200" b="0" kern="1200" dirty="0">
                <a:solidFill>
                  <a:schemeClr val="tx1"/>
                </a:solidFill>
                <a:effectLst/>
                <a:latin typeface="Arial" panose="020B0604020202020204" pitchFamily="34" charset="0"/>
                <a:ea typeface="+mn-ea"/>
                <a:cs typeface="Arial" panose="020B0604020202020204" pitchFamily="34" charset="0"/>
              </a:rPr>
              <a:t> 10.3B). In </a:t>
            </a:r>
            <a:r>
              <a:rPr lang="de-CH" sz="1200" b="0" kern="1200" dirty="0" err="1">
                <a:solidFill>
                  <a:schemeClr val="tx1"/>
                </a:solidFill>
                <a:effectLst/>
                <a:latin typeface="Arial" panose="020B0604020202020204" pitchFamily="34" charset="0"/>
                <a:ea typeface="+mn-ea"/>
                <a:cs typeface="Arial" panose="020B0604020202020204" pitchFamily="34" charset="0"/>
              </a:rPr>
              <a:t>this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example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short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not a </a:t>
            </a:r>
            <a:r>
              <a:rPr lang="de-CH" sz="1200" b="0" kern="1200" dirty="0" err="1">
                <a:solidFill>
                  <a:schemeClr val="tx1"/>
                </a:solidFill>
                <a:effectLst/>
                <a:latin typeface="Arial" panose="020B0604020202020204" pitchFamily="34" charset="0"/>
                <a:ea typeface="+mn-ea"/>
                <a:cs typeface="Arial" panose="020B0604020202020204" pitchFamily="34" charset="0"/>
              </a:rPr>
              <a:t>big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loss</a:t>
            </a:r>
            <a:r>
              <a:rPr lang="de-CH" sz="1200" b="0" kern="1200" dirty="0">
                <a:solidFill>
                  <a:schemeClr val="tx1"/>
                </a:solidFill>
                <a:effectLst/>
                <a:latin typeface="Arial" panose="020B0604020202020204" pitchFamily="34" charset="0"/>
                <a:ea typeface="+mn-ea"/>
                <a:cs typeface="Arial" panose="020B0604020202020204" pitchFamily="34" charset="0"/>
              </a:rPr>
              <a:t>, but </a:t>
            </a:r>
            <a:r>
              <a:rPr lang="de-CH" sz="1200" b="0" kern="1200" dirty="0" err="1">
                <a:solidFill>
                  <a:schemeClr val="tx1"/>
                </a:solidFill>
                <a:effectLst/>
                <a:latin typeface="Arial" panose="020B0604020202020204" pitchFamily="34" charset="0"/>
                <a:ea typeface="+mn-ea"/>
                <a:cs typeface="Arial" panose="020B0604020202020204" pitchFamily="34" charset="0"/>
              </a:rPr>
              <a:t>imagine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were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equally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long</a:t>
            </a:r>
            <a:r>
              <a:rPr lang="de-CH" sz="1200" b="0" kern="1200" dirty="0">
                <a:solidFill>
                  <a:schemeClr val="tx1"/>
                </a:solidFill>
                <a:effectLst/>
                <a:latin typeface="Arial" panose="020B0604020202020204" pitchFamily="34" charset="0"/>
                <a:ea typeface="+mn-ea"/>
                <a:cs typeface="Arial" panose="020B0604020202020204" pitchFamily="34" charset="0"/>
              </a:rPr>
              <a:t>—</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would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single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This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not </a:t>
            </a:r>
            <a:r>
              <a:rPr lang="de-CH" sz="1200" b="0" kern="1200" dirty="0" err="1">
                <a:solidFill>
                  <a:schemeClr val="tx1"/>
                </a:solidFill>
                <a:effectLst/>
                <a:latin typeface="Arial" panose="020B0604020202020204" pitchFamily="34" charset="0"/>
                <a:ea typeface="+mn-ea"/>
                <a:cs typeface="Arial" panose="020B0604020202020204" pitchFamily="34" charset="0"/>
              </a:rPr>
              <a:t>good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Therefore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actually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begins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aligned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a:t>
            </a:r>
            <a:r>
              <a:rPr lang="de-CH" sz="1200" b="0" kern="1200" dirty="0">
                <a:solidFill>
                  <a:schemeClr val="tx1"/>
                </a:solidFill>
                <a:effectLst/>
                <a:latin typeface="Arial" panose="020B0604020202020204" pitchFamily="34" charset="0"/>
                <a:ea typeface="+mn-ea"/>
                <a:cs typeface="Arial" panose="020B0604020202020204" pitchFamily="34" charset="0"/>
              </a:rPr>
              <a:t> such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(after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reversed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(10.3C).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two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vectors</a:t>
            </a:r>
            <a:r>
              <a:rPr lang="de-CH" sz="1200" b="0" kern="1200" dirty="0">
                <a:solidFill>
                  <a:schemeClr val="tx1"/>
                </a:solidFill>
                <a:effectLst/>
                <a:latin typeface="Arial" panose="020B0604020202020204" pitchFamily="34" charset="0"/>
                <a:ea typeface="+mn-ea"/>
                <a:cs typeface="Arial" panose="020B0604020202020204" pitchFamily="34" charset="0"/>
              </a:rPr>
              <a:t> must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same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order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compute</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added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before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start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The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added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length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minus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first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These extra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do not </a:t>
            </a:r>
            <a:r>
              <a:rPr lang="de-CH" sz="1200" b="0" kern="1200" dirty="0" err="1">
                <a:solidFill>
                  <a:schemeClr val="tx1"/>
                </a:solidFill>
                <a:effectLst/>
                <a:latin typeface="Arial" panose="020B0604020202020204" pitchFamily="34" charset="0"/>
                <a:ea typeface="+mn-ea"/>
                <a:cs typeface="Arial" panose="020B0604020202020204" pitchFamily="34" charset="0"/>
              </a:rPr>
              <a:t>contribute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times</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a:t>
            </a:r>
            <a:r>
              <a:rPr lang="de-CH" sz="1200" b="0" kern="1200" dirty="0">
                <a:solidFill>
                  <a:schemeClr val="tx1"/>
                </a:solidFill>
                <a:effectLst/>
                <a:latin typeface="Arial" panose="020B0604020202020204" pitchFamily="34" charset="0"/>
                <a:ea typeface="+mn-ea"/>
                <a:cs typeface="Arial" panose="020B0604020202020204" pitchFamily="34" charset="0"/>
              </a:rPr>
              <a:t>. </a:t>
            </a: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cross-covariance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cross-correlation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cross-correlation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simply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cross-covariance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scaled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variances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similar</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concept</a:t>
            </a:r>
            <a:r>
              <a:rPr lang="de-CH" sz="1200" b="0" kern="1200" dirty="0">
                <a:solidFill>
                  <a:schemeClr val="tx1"/>
                </a:solidFill>
                <a:effectLst/>
                <a:latin typeface="Arial" panose="020B0604020202020204" pitchFamily="34" charset="0"/>
                <a:ea typeface="+mn-ea"/>
                <a:cs typeface="Arial" panose="020B0604020202020204" pitchFamily="34" charset="0"/>
              </a:rPr>
              <a:t> but </a:t>
            </a:r>
            <a:r>
              <a:rPr lang="de-CH" sz="1200" b="0" kern="1200" dirty="0" err="1">
                <a:solidFill>
                  <a:schemeClr val="tx1"/>
                </a:solidFill>
                <a:effectLst/>
                <a:latin typeface="Arial" panose="020B0604020202020204" pitchFamily="34" charset="0"/>
                <a:ea typeface="+mn-ea"/>
                <a:cs typeface="Arial" panose="020B0604020202020204" pitchFamily="34" charset="0"/>
              </a:rPr>
              <a:t>slightly</a:t>
            </a:r>
            <a:r>
              <a:rPr lang="de-CH" sz="1200" b="0" kern="1200" dirty="0">
                <a:solidFill>
                  <a:schemeClr val="tx1"/>
                </a:solidFill>
                <a:effectLst/>
                <a:latin typeface="Arial" panose="020B0604020202020204" pitchFamily="34" charset="0"/>
                <a:ea typeface="+mn-ea"/>
                <a:cs typeface="Arial" panose="020B0604020202020204" pitchFamily="34" charset="0"/>
              </a:rPr>
              <a:t> different in </a:t>
            </a:r>
            <a:r>
              <a:rPr lang="de-CH" sz="1200" b="0" kern="1200" dirty="0" err="1">
                <a:solidFill>
                  <a:schemeClr val="tx1"/>
                </a:solidFill>
                <a:effectLst/>
                <a:latin typeface="Arial" panose="020B0604020202020204" pitchFamily="34" charset="0"/>
                <a:ea typeface="+mn-ea"/>
                <a:cs typeface="Arial" panose="020B0604020202020204" pitchFamily="34" charset="0"/>
              </a:rPr>
              <a:t>algo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rithm</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Both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methods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time-</a:t>
            </a:r>
            <a:r>
              <a:rPr lang="de-CH" sz="1200" b="0" kern="1200" dirty="0" err="1">
                <a:solidFill>
                  <a:schemeClr val="tx1"/>
                </a:solidFill>
                <a:effectLst/>
                <a:latin typeface="Arial" panose="020B0604020202020204" pitchFamily="34" charset="0"/>
                <a:ea typeface="+mn-ea"/>
                <a:cs typeface="Arial" panose="020B0604020202020204" pitchFamily="34" charset="0"/>
              </a:rPr>
              <a:t>varying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mapping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between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vectors</a:t>
            </a:r>
            <a:r>
              <a:rPr lang="de-CH" sz="1200" b="0" kern="1200" dirty="0">
                <a:solidFill>
                  <a:schemeClr val="tx1"/>
                </a:solidFill>
                <a:effectLst/>
                <a:latin typeface="Arial" panose="020B0604020202020204" pitchFamily="34" charset="0"/>
                <a:ea typeface="+mn-ea"/>
                <a:cs typeface="Arial" panose="020B0604020202020204" pitchFamily="34" charset="0"/>
              </a:rPr>
              <a:t>, but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reversed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whereas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cross-covariance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kept</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its</a:t>
            </a:r>
            <a:r>
              <a:rPr lang="de-CH" sz="1200" b="0" kern="1200" dirty="0">
                <a:solidFill>
                  <a:schemeClr val="tx1"/>
                </a:solidFill>
                <a:effectLst/>
                <a:latin typeface="Arial" panose="020B0604020202020204" pitchFamily="34" charset="0"/>
                <a:ea typeface="+mn-ea"/>
                <a:cs typeface="Arial" panose="020B0604020202020204" pitchFamily="34" charset="0"/>
              </a:rPr>
              <a:t> original </a:t>
            </a:r>
            <a:r>
              <a:rPr lang="de-CH" sz="1200" b="0" kern="1200" dirty="0" err="1">
                <a:solidFill>
                  <a:schemeClr val="tx1"/>
                </a:solidFill>
                <a:effectLst/>
                <a:latin typeface="Arial" panose="020B0604020202020204" pitchFamily="34" charset="0"/>
                <a:ea typeface="+mn-ea"/>
                <a:cs typeface="Arial" panose="020B0604020202020204" pitchFamily="34" charset="0"/>
              </a:rPr>
              <a:t>orientation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temporally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symmetric</a:t>
            </a:r>
            <a:r>
              <a:rPr lang="de-CH" sz="1200" b="0" kern="1200" dirty="0">
                <a:solidFill>
                  <a:schemeClr val="tx1"/>
                </a:solidFill>
                <a:effectLst/>
                <a:latin typeface="Arial" panose="020B0604020202020204" pitchFamily="34" charset="0"/>
                <a:ea typeface="+mn-ea"/>
                <a:cs typeface="Arial" panose="020B0604020202020204" pitchFamily="34" charset="0"/>
              </a:rPr>
              <a:t>—</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thus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same </a:t>
            </a:r>
            <a:r>
              <a:rPr lang="de-CH" sz="1200" b="0" kern="1200" dirty="0" err="1">
                <a:solidFill>
                  <a:schemeClr val="tx1"/>
                </a:solidFill>
                <a:effectLst/>
                <a:latin typeface="Arial" panose="020B0604020202020204" pitchFamily="34" charset="0"/>
                <a:ea typeface="+mn-ea"/>
                <a:cs typeface="Arial" panose="020B0604020202020204" pitchFamily="34" charset="0"/>
              </a:rPr>
              <a:t>whether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flipped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backward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or</a:t>
            </a:r>
            <a:r>
              <a:rPr lang="de-CH" sz="1200" b="0" kern="1200" dirty="0">
                <a:solidFill>
                  <a:schemeClr val="tx1"/>
                </a:solidFill>
                <a:effectLst/>
                <a:latin typeface="Arial" panose="020B0604020202020204" pitchFamily="34" charset="0"/>
                <a:ea typeface="+mn-ea"/>
                <a:cs typeface="Arial" panose="020B0604020202020204" pitchFamily="34" charset="0"/>
              </a:rPr>
              <a:t> not—</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cross-covariance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yield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identical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results</a:t>
            </a:r>
            <a:r>
              <a:rPr lang="de-CH" sz="1200" b="0" kern="1200" dirty="0">
                <a:solidFill>
                  <a:schemeClr val="tx1"/>
                </a:solidFill>
                <a:effectLst/>
                <a:latin typeface="Arial" panose="020B0604020202020204" pitchFamily="34" charset="0"/>
                <a:ea typeface="+mn-ea"/>
                <a:cs typeface="Arial" panose="020B0604020202020204" pitchFamily="34" charset="0"/>
              </a:rPr>
              <a:t>. </a:t>
            </a: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dirty="0"/>
          </a:p>
          <a:p>
            <a:pPr marL="0" marR="0" lvl="0" indent="0" algn="l" defTabSz="914400" rtl="0" eaLnBrk="1" fontAlgn="base" latinLnBrk="0" hangingPunct="1">
              <a:lnSpc>
                <a:spcPct val="100000"/>
              </a:lnSpc>
              <a:spcBef>
                <a:spcPct val="30000"/>
              </a:spcBef>
              <a:spcAft>
                <a:spcPct val="0"/>
              </a:spcAft>
              <a:buClrTx/>
              <a:buSzTx/>
              <a:buFontTx/>
              <a:buNone/>
              <a:tabLst/>
              <a:defRPr/>
            </a:pPr>
            <a:endParaRPr lang="de-CH" dirty="0"/>
          </a:p>
          <a:p>
            <a:endParaRPr lang="de-DE" dirty="0"/>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26</a:t>
            </a:fld>
            <a:endParaRPr lang="de-CH" altLang="de-DE"/>
          </a:p>
        </p:txBody>
      </p:sp>
    </p:spTree>
    <p:extLst>
      <p:ext uri="{BB962C8B-B14F-4D97-AF65-F5344CB8AC3E}">
        <p14:creationId xmlns:p14="http://schemas.microsoft.com/office/powerpoint/2010/main" val="8127741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err="1">
                <a:solidFill>
                  <a:schemeClr val="tx1"/>
                </a:solidFill>
                <a:effectLst/>
                <a:latin typeface="Arial" panose="020B0604020202020204" pitchFamily="34" charset="0"/>
                <a:ea typeface="+mn-ea"/>
                <a:cs typeface="Arial" panose="020B0604020202020204" pitchFamily="34" charset="0"/>
              </a:rPr>
              <a:t>There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explain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about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You</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may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noticed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you</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line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up</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such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their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continue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until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their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overlapping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contains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fewer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than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fig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ure</a:t>
            </a:r>
            <a:r>
              <a:rPr lang="de-CH" sz="1200" b="0" kern="1200" dirty="0">
                <a:solidFill>
                  <a:schemeClr val="tx1"/>
                </a:solidFill>
                <a:effectLst/>
                <a:latin typeface="Arial" panose="020B0604020202020204" pitchFamily="34" charset="0"/>
                <a:ea typeface="+mn-ea"/>
                <a:cs typeface="Arial" panose="020B0604020202020204" pitchFamily="34" charset="0"/>
              </a:rPr>
              <a:t> 10.3B). In </a:t>
            </a:r>
            <a:r>
              <a:rPr lang="de-CH" sz="1200" b="0" kern="1200" dirty="0" err="1">
                <a:solidFill>
                  <a:schemeClr val="tx1"/>
                </a:solidFill>
                <a:effectLst/>
                <a:latin typeface="Arial" panose="020B0604020202020204" pitchFamily="34" charset="0"/>
                <a:ea typeface="+mn-ea"/>
                <a:cs typeface="Arial" panose="020B0604020202020204" pitchFamily="34" charset="0"/>
              </a:rPr>
              <a:t>this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example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short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not a </a:t>
            </a:r>
            <a:r>
              <a:rPr lang="de-CH" sz="1200" b="0" kern="1200" dirty="0" err="1">
                <a:solidFill>
                  <a:schemeClr val="tx1"/>
                </a:solidFill>
                <a:effectLst/>
                <a:latin typeface="Arial" panose="020B0604020202020204" pitchFamily="34" charset="0"/>
                <a:ea typeface="+mn-ea"/>
                <a:cs typeface="Arial" panose="020B0604020202020204" pitchFamily="34" charset="0"/>
              </a:rPr>
              <a:t>big</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loss</a:t>
            </a:r>
            <a:r>
              <a:rPr lang="de-CH" sz="1200" b="0" kern="1200" dirty="0">
                <a:solidFill>
                  <a:schemeClr val="tx1"/>
                </a:solidFill>
                <a:effectLst/>
                <a:latin typeface="Arial" panose="020B0604020202020204" pitchFamily="34" charset="0"/>
                <a:ea typeface="+mn-ea"/>
                <a:cs typeface="Arial" panose="020B0604020202020204" pitchFamily="34" charset="0"/>
              </a:rPr>
              <a:t>, but </a:t>
            </a:r>
            <a:r>
              <a:rPr lang="de-CH" sz="1200" b="0" kern="1200" dirty="0" err="1">
                <a:solidFill>
                  <a:schemeClr val="tx1"/>
                </a:solidFill>
                <a:effectLst/>
                <a:latin typeface="Arial" panose="020B0604020202020204" pitchFamily="34" charset="0"/>
                <a:ea typeface="+mn-ea"/>
                <a:cs typeface="Arial" panose="020B0604020202020204" pitchFamily="34" charset="0"/>
              </a:rPr>
              <a:t>imagine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were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equally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long</a:t>
            </a:r>
            <a:r>
              <a:rPr lang="de-CH" sz="1200" b="0" kern="1200" dirty="0">
                <a:solidFill>
                  <a:schemeClr val="tx1"/>
                </a:solidFill>
                <a:effectLst/>
                <a:latin typeface="Arial" panose="020B0604020202020204" pitchFamily="34" charset="0"/>
                <a:ea typeface="+mn-ea"/>
                <a:cs typeface="Arial" panose="020B0604020202020204" pitchFamily="34" charset="0"/>
              </a:rPr>
              <a:t>—</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would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single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This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not </a:t>
            </a:r>
            <a:r>
              <a:rPr lang="de-CH" sz="1200" b="0" kern="1200" dirty="0" err="1">
                <a:solidFill>
                  <a:schemeClr val="tx1"/>
                </a:solidFill>
                <a:effectLst/>
                <a:latin typeface="Arial" panose="020B0604020202020204" pitchFamily="34" charset="0"/>
                <a:ea typeface="+mn-ea"/>
                <a:cs typeface="Arial" panose="020B0604020202020204" pitchFamily="34" charset="0"/>
              </a:rPr>
              <a:t>good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Therefore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convolution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actually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begins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aligned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a:t>
            </a:r>
            <a:r>
              <a:rPr lang="de-CH" sz="1200" b="0" kern="1200" dirty="0">
                <a:solidFill>
                  <a:schemeClr val="tx1"/>
                </a:solidFill>
                <a:effectLst/>
                <a:latin typeface="Arial" panose="020B0604020202020204" pitchFamily="34" charset="0"/>
                <a:ea typeface="+mn-ea"/>
                <a:cs typeface="Arial" panose="020B0604020202020204" pitchFamily="34" charset="0"/>
              </a:rPr>
              <a:t> such </a:t>
            </a:r>
            <a:r>
              <a:rPr lang="de-CH" sz="1200" b="0" kern="1200" dirty="0" err="1">
                <a:solidFill>
                  <a:schemeClr val="tx1"/>
                </a:solidFill>
                <a:effectLst/>
                <a:latin typeface="Arial" panose="020B0604020202020204" pitchFamily="34" charset="0"/>
                <a:ea typeface="+mn-ea"/>
                <a:cs typeface="Arial" panose="020B0604020202020204" pitchFamily="34" charset="0"/>
              </a:rPr>
              <a:t>that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(after </a:t>
            </a:r>
            <a:r>
              <a:rPr lang="de-CH" sz="1200" b="0" kern="1200" dirty="0" err="1">
                <a:solidFill>
                  <a:schemeClr val="tx1"/>
                </a:solidFill>
                <a:effectLst/>
                <a:latin typeface="Arial" panose="020B0604020202020204" pitchFamily="34" charset="0"/>
                <a:ea typeface="+mn-ea"/>
                <a:cs typeface="Arial" panose="020B0604020202020204" pitchFamily="34" charset="0"/>
              </a:rPr>
              <a:t>it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reversed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leftmost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data</a:t>
            </a:r>
            <a:r>
              <a:rPr lang="de-CH" sz="1200" b="0" kern="1200" dirty="0">
                <a:solidFill>
                  <a:schemeClr val="tx1"/>
                </a:solidFill>
                <a:effectLst/>
                <a:latin typeface="Arial" panose="020B0604020202020204" pitchFamily="34" charset="0"/>
                <a:ea typeface="+mn-ea"/>
                <a:cs typeface="Arial" panose="020B0604020202020204" pitchFamily="34" charset="0"/>
              </a:rPr>
              <a:t> (10.3C).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two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vectors</a:t>
            </a:r>
            <a:r>
              <a:rPr lang="de-CH" sz="1200" b="0" kern="1200" dirty="0">
                <a:solidFill>
                  <a:schemeClr val="tx1"/>
                </a:solidFill>
                <a:effectLst/>
                <a:latin typeface="Arial" panose="020B0604020202020204" pitchFamily="34" charset="0"/>
                <a:ea typeface="+mn-ea"/>
                <a:cs typeface="Arial" panose="020B0604020202020204" pitchFamily="34" charset="0"/>
              </a:rPr>
              <a:t> must </a:t>
            </a:r>
            <a:r>
              <a:rPr lang="de-CH" sz="1200" b="0" kern="1200" dirty="0" err="1">
                <a:solidFill>
                  <a:schemeClr val="tx1"/>
                </a:solidFill>
                <a:effectLst/>
                <a:latin typeface="Arial" panose="020B0604020202020204" pitchFamily="34" charset="0"/>
                <a:ea typeface="+mn-ea"/>
                <a:cs typeface="Arial" panose="020B0604020202020204" pitchFamily="34" charset="0"/>
              </a:rPr>
              <a:t>have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same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order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compute</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dot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product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added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before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start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The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added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length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minus </a:t>
            </a:r>
            <a:r>
              <a:rPr lang="de-CH" sz="1200" b="0" kern="1200" dirty="0" err="1">
                <a:solidFill>
                  <a:schemeClr val="tx1"/>
                </a:solidFill>
                <a:effectLst/>
                <a:latin typeface="Arial" panose="020B0604020202020204" pitchFamily="34" charset="0"/>
                <a:ea typeface="+mn-ea"/>
                <a:cs typeface="Arial" panose="020B0604020202020204" pitchFamily="34" charset="0"/>
              </a:rPr>
              <a:t>one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rightmost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overlaps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with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first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These extra </a:t>
            </a:r>
            <a:r>
              <a:rPr lang="de-CH" sz="1200" b="0" kern="1200" dirty="0" err="1">
                <a:solidFill>
                  <a:schemeClr val="tx1"/>
                </a:solidFill>
                <a:effectLst/>
                <a:latin typeface="Arial" panose="020B0604020202020204" pitchFamily="34" charset="0"/>
                <a:ea typeface="+mn-ea"/>
                <a:cs typeface="Arial" panose="020B0604020202020204" pitchFamily="34" charset="0"/>
              </a:rPr>
              <a:t>zeros</a:t>
            </a:r>
            <a:r>
              <a:rPr lang="de-CH" sz="1200" b="0" kern="1200" dirty="0">
                <a:solidFill>
                  <a:schemeClr val="tx1"/>
                </a:solidFill>
                <a:effectLst/>
                <a:latin typeface="Arial" panose="020B0604020202020204" pitchFamily="34" charset="0"/>
                <a:ea typeface="+mn-ea"/>
                <a:cs typeface="Arial" panose="020B0604020202020204" pitchFamily="34" charset="0"/>
              </a:rPr>
              <a:t> do not </a:t>
            </a:r>
            <a:r>
              <a:rPr lang="de-CH" sz="1200" b="0" kern="1200" dirty="0" err="1">
                <a:solidFill>
                  <a:schemeClr val="tx1"/>
                </a:solidFill>
                <a:effectLst/>
                <a:latin typeface="Arial" panose="020B0604020202020204" pitchFamily="34" charset="0"/>
                <a:ea typeface="+mn-ea"/>
                <a:cs typeface="Arial" panose="020B0604020202020204" pitchFamily="34" charset="0"/>
              </a:rPr>
              <a:t>contribute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result</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because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times</a:t>
            </a:r>
            <a:r>
              <a:rPr lang="de-CH" sz="1200" b="0" kern="1200" dirty="0">
                <a:solidFill>
                  <a:schemeClr val="tx1"/>
                </a:solidFill>
                <a:effectLst/>
                <a:latin typeface="Arial" panose="020B0604020202020204" pitchFamily="34" charset="0"/>
                <a:ea typeface="+mn-ea"/>
                <a:cs typeface="Arial" panose="020B0604020202020204" pitchFamily="34" charset="0"/>
              </a:rPr>
              <a:t> a </a:t>
            </a:r>
            <a:r>
              <a:rPr lang="de-CH" sz="1200" b="0" kern="1200" dirty="0" err="1">
                <a:solidFill>
                  <a:schemeClr val="tx1"/>
                </a:solidFill>
                <a:effectLst/>
                <a:latin typeface="Arial" panose="020B0604020202020204" pitchFamily="34" charset="0"/>
                <a:ea typeface="+mn-ea"/>
                <a:cs typeface="Arial" panose="020B0604020202020204" pitchFamily="34" charset="0"/>
              </a:rPr>
              <a:t>kernel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zero</a:t>
            </a:r>
            <a:r>
              <a:rPr lang="de-CH" sz="1200" b="0" kern="1200" dirty="0">
                <a:solidFill>
                  <a:schemeClr val="tx1"/>
                </a:solidFill>
                <a:effectLst/>
                <a:latin typeface="Arial" panose="020B0604020202020204" pitchFamily="34" charset="0"/>
                <a:ea typeface="+mn-ea"/>
                <a:cs typeface="Arial" panose="020B0604020202020204" pitchFamily="34" charset="0"/>
              </a:rPr>
              <a:t>. </a:t>
            </a:r>
            <a:endParaRPr lang="de-CH" dirty="0"/>
          </a:p>
          <a:p>
            <a:endParaRPr lang="de-DE" dirty="0"/>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27</a:t>
            </a:fld>
            <a:endParaRPr lang="de-CH" altLang="de-DE"/>
          </a:p>
        </p:txBody>
      </p:sp>
    </p:spTree>
    <p:extLst>
      <p:ext uri="{BB962C8B-B14F-4D97-AF65-F5344CB8AC3E}">
        <p14:creationId xmlns:p14="http://schemas.microsoft.com/office/powerpoint/2010/main" val="1828352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DE" dirty="0"/>
              <a:t>Ruhe-Wach Zustand: Je höher die </a:t>
            </a:r>
            <a:r>
              <a:rPr lang="de-DE" dirty="0" err="1"/>
              <a:t>Snychronizität</a:t>
            </a:r>
            <a:r>
              <a:rPr lang="de-DE" dirty="0"/>
              <a:t>, desto geringer die Amplitude: Augen zu -&gt; </a:t>
            </a:r>
            <a:r>
              <a:rPr lang="de-DE" dirty="0" err="1"/>
              <a:t>Synchronizität</a:t>
            </a:r>
            <a:r>
              <a:rPr lang="de-DE" dirty="0"/>
              <a:t> steigt = Alpha-Wellen (extrem e.g. im SWS) -&gt; Augen auf –&gt; „relative“ Desynchronisation = Beta-Wellen</a:t>
            </a:r>
          </a:p>
          <a:p>
            <a:r>
              <a:rPr lang="de-DE" dirty="0"/>
              <a:t>= Berger-Effekt (Alphablockade)</a:t>
            </a:r>
          </a:p>
          <a:p>
            <a:endParaRPr lang="de-DE" dirty="0"/>
          </a:p>
          <a:p>
            <a:r>
              <a:rPr lang="de-DE" dirty="0"/>
              <a:t>Hans Berger hat zum ersten mal gezeigt, dass man elektrische Aktivität vom Gehirn mit einer auf der Kopfoberfläche platzierten Elektrode messen kann (Signal wurde verstärkt (</a:t>
            </a:r>
            <a:r>
              <a:rPr lang="de-DE" dirty="0" err="1"/>
              <a:t>amplifier</a:t>
            </a:r>
            <a:r>
              <a:rPr lang="de-DE" dirty="0"/>
              <a:t>) und die Spannung über die Zeit aufgetragen). Diese elektrische Aktivität wurde Elektroenzephalogramm (EEG) genannt.</a:t>
            </a:r>
          </a:p>
          <a:p>
            <a:r>
              <a:rPr lang="de-DE" dirty="0"/>
              <a:t>Am Anfang dachte man noch lange, dass die Aktivität, die Berger aufgezeichnet hat Artefakte sind und keine wirkliche Hirnaktivität (man bekommt eine ähnliche Aktivität, wenn man eine Elektrode auf Götterspeise platziert und sie schüttelt).</a:t>
            </a:r>
          </a:p>
          <a:p>
            <a:r>
              <a:rPr lang="de-DE" dirty="0"/>
              <a:t>In den 40iger Jahren wurden die Ergebnisse von Berger aber von mehreren Physiologen (Adrian, Jasper, Gibbs…) bestätigt und EEG wurde als tatsächliches Phänomen akzeptiert.</a:t>
            </a:r>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4</a:t>
            </a:fld>
            <a:endParaRPr lang="de-CH" altLang="de-DE"/>
          </a:p>
        </p:txBody>
      </p:sp>
    </p:spTree>
    <p:extLst>
      <p:ext uri="{BB962C8B-B14F-4D97-AF65-F5344CB8AC3E}">
        <p14:creationId xmlns:p14="http://schemas.microsoft.com/office/powerpoint/2010/main" val="78412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latin typeface="Calibri" charset="0"/>
              </a:rPr>
              <a:t>In Abhängigkeit davon, wie schnell diese </a:t>
            </a:r>
            <a:r>
              <a:rPr lang="de-DE" dirty="0" err="1">
                <a:latin typeface="Calibri" charset="0"/>
              </a:rPr>
              <a:t>Neuronenruppen</a:t>
            </a:r>
            <a:r>
              <a:rPr lang="de-DE" dirty="0">
                <a:latin typeface="Calibri" charset="0"/>
              </a:rPr>
              <a:t> feuern, spricht man von unterschiedlichen Frequenzbändern</a:t>
            </a:r>
          </a:p>
          <a:p>
            <a:endParaRPr lang="de-DE" dirty="0">
              <a:latin typeface="Calibri" charset="0"/>
            </a:endParaRPr>
          </a:p>
          <a:p>
            <a:r>
              <a:rPr lang="de-DE" dirty="0">
                <a:latin typeface="Calibri" charset="0"/>
              </a:rPr>
              <a:t>Elektrische Spannungsschwankungen/Oszillationen variieren in Abhängigkeit der gerade ablaufenden psychischen und physischen Zustände</a:t>
            </a:r>
          </a:p>
          <a:p>
            <a:endParaRPr lang="de-DE" dirty="0">
              <a:latin typeface="Calibri" charset="0"/>
            </a:endParaRPr>
          </a:p>
          <a:p>
            <a:endParaRPr lang="de-DE" dirty="0">
              <a:latin typeface="Calibri" charset="0"/>
            </a:endParaRPr>
          </a:p>
          <a:p>
            <a:r>
              <a:rPr lang="de-DE" dirty="0">
                <a:latin typeface="Calibri" charset="0"/>
              </a:rPr>
              <a:t>Binding: Gamma Band -&gt; Frequenzband, welches an der Synchronisation von Gehirnarealen beteiligt ist -&gt; einzelne </a:t>
            </a:r>
            <a:r>
              <a:rPr lang="de-DE" dirty="0" err="1">
                <a:latin typeface="Calibri" charset="0"/>
              </a:rPr>
              <a:t>Whnehmugen</a:t>
            </a:r>
            <a:r>
              <a:rPr lang="de-DE" dirty="0">
                <a:latin typeface="Calibri" charset="0"/>
              </a:rPr>
              <a:t> können zu einer Gestalt </a:t>
            </a:r>
            <a:r>
              <a:rPr lang="de-DE" dirty="0" err="1">
                <a:latin typeface="Calibri" charset="0"/>
              </a:rPr>
              <a:t>zusmmengeführt</a:t>
            </a:r>
            <a:r>
              <a:rPr lang="de-DE" dirty="0">
                <a:latin typeface="Calibri" charset="0"/>
              </a:rPr>
              <a:t> werden</a:t>
            </a:r>
          </a:p>
          <a:p>
            <a:endParaRPr lang="de-DE" dirty="0">
              <a:latin typeface="Calibri" charset="0"/>
            </a:endParaRPr>
          </a:p>
          <a:p>
            <a:endParaRPr lang="de-DE" dirty="0">
              <a:latin typeface="Calibri" charset="0"/>
            </a:endParaRPr>
          </a:p>
          <a:p>
            <a:r>
              <a:rPr lang="de-DE" dirty="0">
                <a:latin typeface="Calibri" charset="0"/>
              </a:rPr>
              <a:t>Band .5 –4 Hz </a:t>
            </a:r>
            <a:r>
              <a:rPr lang="de-DE" dirty="0" err="1">
                <a:latin typeface="Calibri" charset="0"/>
              </a:rPr>
              <a:t>Tiefschlafθ</a:t>
            </a:r>
            <a:r>
              <a:rPr lang="de-DE" dirty="0">
                <a:latin typeface="Calibri" charset="0"/>
              </a:rPr>
              <a:t>-Band 5 –7 Hz </a:t>
            </a:r>
            <a:r>
              <a:rPr lang="de-DE" dirty="0" err="1">
                <a:latin typeface="Calibri" charset="0"/>
              </a:rPr>
              <a:t>dösenderWachzustand</a:t>
            </a:r>
            <a:r>
              <a:rPr lang="de-DE" dirty="0">
                <a:latin typeface="Calibri" charset="0"/>
              </a:rPr>
              <a:t>α-Band 8 –13 Hz </a:t>
            </a:r>
            <a:r>
              <a:rPr lang="de-DE" dirty="0" err="1">
                <a:latin typeface="Calibri" charset="0"/>
              </a:rPr>
              <a:t>entspannterWachzustand</a:t>
            </a:r>
            <a:r>
              <a:rPr lang="de-DE" dirty="0">
                <a:latin typeface="Calibri" charset="0"/>
              </a:rPr>
              <a:t>β-Band 14 –30 Hz mental </a:t>
            </a:r>
            <a:r>
              <a:rPr lang="de-DE" dirty="0" err="1">
                <a:latin typeface="Calibri" charset="0"/>
              </a:rPr>
              <a:t>aktivierterZustandγ</a:t>
            </a:r>
            <a:endParaRPr lang="de-DE" dirty="0">
              <a:latin typeface="Calibri" charset="0"/>
            </a:endParaRPr>
          </a:p>
          <a:p>
            <a:endParaRPr lang="de-DE" dirty="0">
              <a:latin typeface="Calibri" charset="0"/>
            </a:endParaRPr>
          </a:p>
          <a:p>
            <a:endParaRPr lang="de-DE" dirty="0">
              <a:latin typeface="Calibri" charset="0"/>
            </a:endParaRPr>
          </a:p>
          <a:p>
            <a:r>
              <a:rPr lang="de-DE" dirty="0">
                <a:latin typeface="Calibri" charset="0"/>
              </a:rPr>
              <a:t>Linkseitiges frontales Alpha</a:t>
            </a:r>
          </a:p>
          <a:p>
            <a:endParaRPr lang="de-DE" dirty="0">
              <a:latin typeface="Calibri" charset="0"/>
            </a:endParaRPr>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5</a:t>
            </a:fld>
            <a:endParaRPr lang="de-CH" altLang="de-DE"/>
          </a:p>
        </p:txBody>
      </p:sp>
    </p:spTree>
    <p:extLst>
      <p:ext uri="{BB962C8B-B14F-4D97-AF65-F5344CB8AC3E}">
        <p14:creationId xmlns:p14="http://schemas.microsoft.com/office/powerpoint/2010/main" val="726363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Formel der DFT (</a:t>
            </a:r>
            <a:r>
              <a:rPr lang="de-DE" dirty="0" err="1"/>
              <a:t>discrete</a:t>
            </a:r>
            <a:r>
              <a:rPr lang="de-DE" dirty="0"/>
              <a:t> Fourier </a:t>
            </a:r>
            <a:r>
              <a:rPr lang="de-DE" dirty="0" err="1"/>
              <a:t>transrom</a:t>
            </a:r>
            <a:r>
              <a:rPr lang="de-DE" dirty="0"/>
              <a:t>) -&gt; </a:t>
            </a:r>
            <a:r>
              <a:rPr lang="de-DE" dirty="0" err="1"/>
              <a:t>includes</a:t>
            </a:r>
            <a:r>
              <a:rPr lang="de-DE" dirty="0"/>
              <a:t> Amplitude, Frequenz und Phase (</a:t>
            </a:r>
            <a:r>
              <a:rPr lang="de-DE" dirty="0" err="1"/>
              <a:t>pi</a:t>
            </a:r>
            <a:r>
              <a:rPr lang="de-DE" dirty="0"/>
              <a:t>)</a:t>
            </a:r>
          </a:p>
          <a:p>
            <a:endParaRPr lang="de-DE" dirty="0"/>
          </a:p>
          <a:p>
            <a:r>
              <a:rPr lang="de-DE" dirty="0"/>
              <a:t>Fourier Koeffizient: wieviel ist von der Sinuskurve im EEG Signal enthalt -&gt; „</a:t>
            </a:r>
            <a:r>
              <a:rPr lang="de-DE"/>
              <a:t>Korrelationscoeffizient</a:t>
            </a:r>
            <a:r>
              <a:rPr lang="de-DE" dirty="0"/>
              <a:t>“ entspricht Powerwert</a:t>
            </a:r>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11</a:t>
            </a:fld>
            <a:endParaRPr lang="de-CH" altLang="de-DE"/>
          </a:p>
        </p:txBody>
      </p:sp>
    </p:spTree>
    <p:extLst>
      <p:ext uri="{BB962C8B-B14F-4D97-AF65-F5344CB8AC3E}">
        <p14:creationId xmlns:p14="http://schemas.microsoft.com/office/powerpoint/2010/main" val="4290138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Formel der DFT (</a:t>
            </a:r>
            <a:r>
              <a:rPr lang="de-DE" dirty="0" err="1"/>
              <a:t>discrete</a:t>
            </a:r>
            <a:r>
              <a:rPr lang="de-DE" dirty="0"/>
              <a:t> Fourier </a:t>
            </a:r>
            <a:r>
              <a:rPr lang="de-DE" dirty="0" err="1"/>
              <a:t>transrom</a:t>
            </a:r>
            <a:r>
              <a:rPr lang="de-DE" dirty="0"/>
              <a:t>) -&gt; </a:t>
            </a:r>
            <a:r>
              <a:rPr lang="de-DE" dirty="0" err="1"/>
              <a:t>includes</a:t>
            </a:r>
            <a:r>
              <a:rPr lang="de-DE" dirty="0"/>
              <a:t> Amplitude, Frequenz und Phase (</a:t>
            </a:r>
            <a:r>
              <a:rPr lang="de-DE" dirty="0" err="1"/>
              <a:t>pi</a:t>
            </a:r>
            <a:r>
              <a:rPr lang="de-DE" dirty="0"/>
              <a:t>)</a:t>
            </a:r>
          </a:p>
          <a:p>
            <a:endParaRPr lang="de-DE" dirty="0"/>
          </a:p>
          <a:p>
            <a:r>
              <a:rPr lang="de-DE" dirty="0"/>
              <a:t>Fourier Koeffizient: wieviel ist von der Sinuskurve im EEG Signal enthalt -&gt; „</a:t>
            </a:r>
            <a:r>
              <a:rPr lang="de-DE"/>
              <a:t>Korrelationscoeffizient</a:t>
            </a:r>
            <a:r>
              <a:rPr lang="de-DE" dirty="0"/>
              <a:t>“ entspricht Powerwert</a:t>
            </a:r>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12</a:t>
            </a:fld>
            <a:endParaRPr lang="de-CH" altLang="de-DE"/>
          </a:p>
        </p:txBody>
      </p:sp>
    </p:spTree>
    <p:extLst>
      <p:ext uri="{BB962C8B-B14F-4D97-AF65-F5344CB8AC3E}">
        <p14:creationId xmlns:p14="http://schemas.microsoft.com/office/powerpoint/2010/main" val="327651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Warum </a:t>
            </a:r>
            <a:r>
              <a:rPr lang="de-DE" dirty="0" err="1"/>
              <a:t>sinus</a:t>
            </a:r>
            <a:r>
              <a:rPr lang="de-DE" dirty="0"/>
              <a:t> UND </a:t>
            </a:r>
            <a:r>
              <a:rPr lang="de-DE" dirty="0" err="1"/>
              <a:t>cosinus</a:t>
            </a:r>
            <a:r>
              <a:rPr lang="de-DE" dirty="0"/>
              <a:t>? -&gt; just </a:t>
            </a:r>
            <a:r>
              <a:rPr lang="de-DE" dirty="0" err="1"/>
              <a:t>the</a:t>
            </a:r>
            <a:r>
              <a:rPr lang="de-DE" dirty="0"/>
              <a:t> </a:t>
            </a:r>
            <a:r>
              <a:rPr lang="de-DE" dirty="0" err="1"/>
              <a:t>general</a:t>
            </a:r>
            <a:r>
              <a:rPr lang="de-DE" dirty="0"/>
              <a:t> </a:t>
            </a:r>
            <a:r>
              <a:rPr lang="de-DE" dirty="0" err="1"/>
              <a:t>principle</a:t>
            </a:r>
            <a:r>
              <a:rPr lang="de-DE" dirty="0"/>
              <a:t> </a:t>
            </a:r>
            <a:r>
              <a:rPr lang="de-DE" dirty="0" err="1"/>
              <a:t>of</a:t>
            </a:r>
            <a:r>
              <a:rPr lang="de-DE" dirty="0"/>
              <a:t> FFT </a:t>
            </a:r>
            <a:r>
              <a:rPr lang="de-DE" dirty="0" err="1"/>
              <a:t>calculation</a:t>
            </a:r>
            <a:r>
              <a:rPr lang="de-DE" dirty="0"/>
              <a:t> (A. Keil) (sine </a:t>
            </a:r>
            <a:r>
              <a:rPr lang="de-DE" dirty="0" err="1"/>
              <a:t>and</a:t>
            </a:r>
            <a:r>
              <a:rPr lang="de-DE" dirty="0"/>
              <a:t> </a:t>
            </a:r>
            <a:r>
              <a:rPr lang="de-DE" dirty="0" err="1"/>
              <a:t>cosine</a:t>
            </a:r>
            <a:r>
              <a:rPr lang="de-DE" dirty="0"/>
              <a:t> </a:t>
            </a:r>
            <a:r>
              <a:rPr lang="de-DE" dirty="0" err="1"/>
              <a:t>are</a:t>
            </a:r>
            <a:r>
              <a:rPr lang="de-DE" dirty="0"/>
              <a:t> infinite </a:t>
            </a:r>
            <a:r>
              <a:rPr lang="de-DE" dirty="0" err="1"/>
              <a:t>long</a:t>
            </a:r>
            <a:r>
              <a:rPr lang="de-DE" dirty="0"/>
              <a:t> -&gt; </a:t>
            </a:r>
            <a:r>
              <a:rPr lang="de-DE" dirty="0" err="1"/>
              <a:t>problem</a:t>
            </a:r>
            <a:r>
              <a:rPr lang="de-DE" dirty="0"/>
              <a:t> -&gt; spektral </a:t>
            </a:r>
            <a:r>
              <a:rPr lang="de-DE" dirty="0" err="1"/>
              <a:t>leakage</a:t>
            </a:r>
            <a:r>
              <a:rPr lang="de-DE" dirty="0"/>
              <a:t> (</a:t>
            </a:r>
            <a:r>
              <a:rPr lang="de-DE" dirty="0" err="1"/>
              <a:t>leaking</a:t>
            </a:r>
            <a:r>
              <a:rPr lang="de-DE" dirty="0"/>
              <a:t> = </a:t>
            </a:r>
            <a:r>
              <a:rPr lang="de-DE" dirty="0" err="1"/>
              <a:t>get</a:t>
            </a:r>
            <a:r>
              <a:rPr lang="de-DE" dirty="0"/>
              <a:t> </a:t>
            </a:r>
            <a:r>
              <a:rPr lang="de-DE" dirty="0" err="1"/>
              <a:t>more</a:t>
            </a:r>
            <a:r>
              <a:rPr lang="de-DE" dirty="0"/>
              <a:t> </a:t>
            </a:r>
            <a:r>
              <a:rPr lang="de-DE" dirty="0" err="1"/>
              <a:t>or</a:t>
            </a:r>
            <a:r>
              <a:rPr lang="de-DE" dirty="0"/>
              <a:t> </a:t>
            </a:r>
            <a:r>
              <a:rPr lang="de-DE" dirty="0" err="1"/>
              <a:t>wrong</a:t>
            </a:r>
            <a:r>
              <a:rPr lang="de-DE" dirty="0"/>
              <a:t> Power </a:t>
            </a:r>
            <a:r>
              <a:rPr lang="de-DE" dirty="0" err="1"/>
              <a:t>value</a:t>
            </a:r>
            <a:r>
              <a:rPr lang="de-DE" dirty="0"/>
              <a:t> </a:t>
            </a:r>
            <a:r>
              <a:rPr lang="de-DE" dirty="0" err="1"/>
              <a:t>when</a:t>
            </a:r>
            <a:r>
              <a:rPr lang="de-DE" dirty="0"/>
              <a:t> not </a:t>
            </a:r>
            <a:r>
              <a:rPr lang="de-DE" dirty="0" err="1"/>
              <a:t>using</a:t>
            </a:r>
            <a:r>
              <a:rPr lang="de-DE" dirty="0"/>
              <a:t> a </a:t>
            </a:r>
            <a:r>
              <a:rPr lang="de-DE" dirty="0" err="1"/>
              <a:t>winsow</a:t>
            </a:r>
            <a:r>
              <a:rPr lang="de-DE" dirty="0"/>
              <a:t> (</a:t>
            </a:r>
            <a:r>
              <a:rPr lang="de-DE" dirty="0" err="1"/>
              <a:t>eg</a:t>
            </a:r>
            <a:r>
              <a:rPr lang="de-DE" dirty="0"/>
              <a:t> </a:t>
            </a:r>
            <a:r>
              <a:rPr lang="de-DE" dirty="0" err="1"/>
              <a:t>Hanning</a:t>
            </a:r>
            <a:r>
              <a:rPr lang="de-DE" dirty="0"/>
              <a:t>) -&gt; </a:t>
            </a:r>
            <a:r>
              <a:rPr lang="de-DE" dirty="0" err="1"/>
              <a:t>taper</a:t>
            </a:r>
            <a:r>
              <a:rPr lang="de-DE" dirty="0"/>
              <a:t>)</a:t>
            </a:r>
          </a:p>
          <a:p>
            <a:endParaRPr lang="de-DE" dirty="0"/>
          </a:p>
          <a:p>
            <a:r>
              <a:rPr lang="de-DE" dirty="0" err="1"/>
              <a:t>Aplitude</a:t>
            </a:r>
            <a:r>
              <a:rPr lang="de-DE" dirty="0"/>
              <a:t> jeder </a:t>
            </a:r>
            <a:r>
              <a:rPr lang="de-DE" dirty="0" err="1"/>
              <a:t>Ferquenz</a:t>
            </a:r>
            <a:r>
              <a:rPr lang="de-DE" dirty="0"/>
              <a:t> im Powerspektrum = „Höhe“ der Basisfrequenz</a:t>
            </a:r>
          </a:p>
          <a:p>
            <a:endParaRPr lang="de-DE" dirty="0"/>
          </a:p>
          <a:p>
            <a:r>
              <a:rPr lang="en-US" dirty="0"/>
              <a:t>Mathematically, we use an integral (across time) to find power per frequency, </a:t>
            </a:r>
          </a:p>
          <a:p>
            <a:r>
              <a:rPr lang="en-US" dirty="0"/>
              <a:t>-&gt; thus, you will often see power (µV2) or µV2/Hz on the y-axis of the spectrum </a:t>
            </a:r>
          </a:p>
          <a:p>
            <a:endParaRPr lang="de-DE" dirty="0"/>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13</a:t>
            </a:fld>
            <a:endParaRPr lang="de-CH" altLang="de-DE"/>
          </a:p>
        </p:txBody>
      </p:sp>
    </p:spTree>
    <p:extLst>
      <p:ext uri="{BB962C8B-B14F-4D97-AF65-F5344CB8AC3E}">
        <p14:creationId xmlns:p14="http://schemas.microsoft.com/office/powerpoint/2010/main" val="1580862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de-CH" sz="1200" b="0" kern="1200" dirty="0" err="1">
                <a:solidFill>
                  <a:schemeClr val="tx1"/>
                </a:solidFill>
                <a:effectLst/>
                <a:latin typeface="Arial" panose="020B0604020202020204" pitchFamily="34" charset="0"/>
                <a:ea typeface="+mn-ea"/>
                <a:cs typeface="Arial" panose="020B0604020202020204" pitchFamily="34" charset="0"/>
              </a:rPr>
              <a:t>to</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inverse Fourier </a:t>
            </a:r>
            <a:r>
              <a:rPr lang="de-CH" sz="1200" b="0" kern="1200" dirty="0" err="1">
                <a:solidFill>
                  <a:schemeClr val="tx1"/>
                </a:solidFill>
                <a:effectLst/>
                <a:latin typeface="Arial" panose="020B0604020202020204" pitchFamily="34" charset="0"/>
                <a:ea typeface="+mn-ea"/>
                <a:cs typeface="Arial" panose="020B0604020202020204" pitchFamily="34" charset="0"/>
              </a:rPr>
              <a:t>transform</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you</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build</a:t>
            </a:r>
            <a:r>
              <a:rPr lang="de-CH" sz="1200" b="0" kern="1200" dirty="0">
                <a:solidFill>
                  <a:schemeClr val="tx1"/>
                </a:solidFill>
                <a:effectLst/>
                <a:latin typeface="Arial" panose="020B0604020202020204" pitchFamily="34" charset="0"/>
                <a:ea typeface="+mn-ea"/>
                <a:cs typeface="Arial" panose="020B0604020202020204" pitchFamily="34" charset="0"/>
              </a:rPr>
              <a:t> sine </a:t>
            </a:r>
            <a:r>
              <a:rPr lang="de-CH" sz="1200" b="0" kern="1200" dirty="0" err="1">
                <a:solidFill>
                  <a:schemeClr val="tx1"/>
                </a:solidFill>
                <a:effectLst/>
                <a:latin typeface="Arial" panose="020B0604020202020204" pitchFamily="34" charset="0"/>
                <a:ea typeface="+mn-ea"/>
                <a:cs typeface="Arial" panose="020B0604020202020204" pitchFamily="34" charset="0"/>
              </a:rPr>
              <a:t>waves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specific</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frequencies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multiply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them</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respective</a:t>
            </a:r>
            <a:r>
              <a:rPr lang="de-CH" sz="1200" b="0" kern="1200" dirty="0">
                <a:solidFill>
                  <a:schemeClr val="tx1"/>
                </a:solidFill>
                <a:effectLst/>
                <a:latin typeface="Arial" panose="020B0604020202020204" pitchFamily="34" charset="0"/>
                <a:ea typeface="+mn-ea"/>
                <a:cs typeface="Arial" panose="020B0604020202020204" pitchFamily="34" charset="0"/>
              </a:rPr>
              <a:t> Fourier </a:t>
            </a:r>
            <a:r>
              <a:rPr lang="de-CH" sz="1200" b="0" kern="1200" dirty="0" err="1">
                <a:solidFill>
                  <a:schemeClr val="tx1"/>
                </a:solidFill>
                <a:effectLst/>
                <a:latin typeface="Arial" panose="020B0604020202020204" pitchFamily="34" charset="0"/>
                <a:ea typeface="+mn-ea"/>
                <a:cs typeface="Arial" panose="020B0604020202020204" pitchFamily="34" charset="0"/>
              </a:rPr>
              <a:t>coefficients</a:t>
            </a:r>
            <a:r>
              <a:rPr lang="de-CH" sz="1200" b="0" kern="1200" dirty="0">
                <a:solidFill>
                  <a:schemeClr val="tx1"/>
                </a:solidFill>
                <a:effectLst/>
                <a:latin typeface="Arial" panose="020B0604020202020204" pitchFamily="34" charset="0"/>
                <a:ea typeface="+mn-ea"/>
                <a:cs typeface="Arial" panose="020B0604020202020204" pitchFamily="34" charset="0"/>
              </a:rPr>
              <a:t> at </a:t>
            </a:r>
            <a:r>
              <a:rPr lang="de-CH" sz="1200" b="0" kern="1200" dirty="0" err="1">
                <a:solidFill>
                  <a:schemeClr val="tx1"/>
                </a:solidFill>
                <a:effectLst/>
                <a:latin typeface="Arial" panose="020B0604020202020204" pitchFamily="34" charset="0"/>
                <a:ea typeface="+mn-ea"/>
                <a:cs typeface="Arial" panose="020B0604020202020204" pitchFamily="34" charset="0"/>
              </a:rPr>
              <a:t>those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frequencies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instead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time </a:t>
            </a:r>
            <a:r>
              <a:rPr lang="de-CH" sz="1200" b="0" kern="1200" dirty="0" err="1">
                <a:solidFill>
                  <a:schemeClr val="tx1"/>
                </a:solidFill>
                <a:effectLst/>
                <a:latin typeface="Arial" panose="020B0604020202020204" pitchFamily="34" charset="0"/>
                <a:ea typeface="+mn-ea"/>
                <a:cs typeface="Arial" panose="020B0604020202020204" pitchFamily="34" charset="0"/>
              </a:rPr>
              <a:t>series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signal</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EEG </a:t>
            </a:r>
            <a:r>
              <a:rPr lang="de-CH" sz="1200" b="0" kern="1200" dirty="0" err="1">
                <a:solidFill>
                  <a:schemeClr val="tx1"/>
                </a:solidFill>
                <a:effectLst/>
                <a:latin typeface="Arial" panose="020B0604020202020204" pitchFamily="34" charset="0"/>
                <a:ea typeface="+mn-ea"/>
                <a:cs typeface="Arial" panose="020B0604020202020204" pitchFamily="34" charset="0"/>
              </a:rPr>
              <a:t>as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wehn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computing</a:t>
            </a:r>
            <a:r>
              <a:rPr lang="de-CH" sz="1200" b="0" kern="1200" dirty="0">
                <a:solidFill>
                  <a:schemeClr val="tx1"/>
                </a:solidFill>
                <a:effectLst/>
                <a:latin typeface="Arial" panose="020B0604020202020204" pitchFamily="34" charset="0"/>
                <a:ea typeface="+mn-ea"/>
                <a:cs typeface="Arial" panose="020B0604020202020204" pitchFamily="34" charset="0"/>
              </a:rPr>
              <a:t> a normal FFT), </a:t>
            </a:r>
            <a:r>
              <a:rPr lang="de-CH" sz="1200" b="0" kern="1200" dirty="0" err="1">
                <a:solidFill>
                  <a:schemeClr val="tx1"/>
                </a:solidFill>
                <a:effectLst/>
                <a:latin typeface="Arial" panose="020B0604020202020204" pitchFamily="34" charset="0"/>
                <a:ea typeface="+mn-ea"/>
                <a:cs typeface="Arial" panose="020B0604020202020204" pitchFamily="34" charset="0"/>
              </a:rPr>
              <a:t>sum</a:t>
            </a:r>
            <a:r>
              <a:rPr lang="de-CH" sz="1200" b="0" kern="1200" dirty="0">
                <a:solidFill>
                  <a:schemeClr val="tx1"/>
                </a:solidFill>
                <a:effectLst/>
                <a:latin typeface="Arial" panose="020B0604020202020204" pitchFamily="34" charset="0"/>
                <a:ea typeface="+mn-ea"/>
                <a:cs typeface="Arial" panose="020B0604020202020204" pitchFamily="34" charset="0"/>
              </a:rPr>
              <a:t> all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these</a:t>
            </a:r>
            <a:r>
              <a:rPr lang="de-CH" sz="1200" b="0" kern="1200" dirty="0">
                <a:solidFill>
                  <a:schemeClr val="tx1"/>
                </a:solidFill>
                <a:effectLst/>
                <a:latin typeface="Arial" panose="020B0604020202020204" pitchFamily="34" charset="0"/>
                <a:ea typeface="+mn-ea"/>
                <a:cs typeface="Arial" panose="020B0604020202020204" pitchFamily="34" charset="0"/>
              </a:rPr>
              <a:t> sine </a:t>
            </a:r>
            <a:r>
              <a:rPr lang="de-CH" sz="1200" b="0" kern="1200" dirty="0" err="1">
                <a:solidFill>
                  <a:schemeClr val="tx1"/>
                </a:solidFill>
                <a:effectLst/>
                <a:latin typeface="Arial" panose="020B0604020202020204" pitchFamily="34" charset="0"/>
                <a:ea typeface="+mn-ea"/>
                <a:cs typeface="Arial" panose="020B0604020202020204" pitchFamily="34" charset="0"/>
              </a:rPr>
              <a:t>waves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together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and</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then</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divide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by</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sine </a:t>
            </a:r>
            <a:r>
              <a:rPr lang="de-CH" sz="1200" b="0" kern="1200" dirty="0" err="1">
                <a:solidFill>
                  <a:schemeClr val="tx1"/>
                </a:solidFill>
                <a:effectLst/>
                <a:latin typeface="Arial" panose="020B0604020202020204" pitchFamily="34" charset="0"/>
                <a:ea typeface="+mn-ea"/>
                <a:cs typeface="Arial" panose="020B0604020202020204" pitchFamily="34" charset="0"/>
              </a:rPr>
              <a:t>waves</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which</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is</a:t>
            </a:r>
            <a:r>
              <a:rPr lang="de-CH" sz="1200" b="0" kern="1200" dirty="0">
                <a:solidFill>
                  <a:schemeClr val="tx1"/>
                </a:solidFill>
                <a:effectLst/>
                <a:latin typeface="Arial" panose="020B0604020202020204" pitchFamily="34" charset="0"/>
                <a:ea typeface="+mn-ea"/>
                <a:cs typeface="Arial" panose="020B0604020202020204" pitchFamily="34" charset="0"/>
              </a:rPr>
              <a:t> also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number</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of</a:t>
            </a:r>
            <a:r>
              <a:rPr lang="de-CH" sz="1200" b="0" kern="1200" dirty="0">
                <a:solidFill>
                  <a:schemeClr val="tx1"/>
                </a:solidFill>
                <a:effectLst/>
                <a:latin typeface="Arial" panose="020B0604020202020204" pitchFamily="34" charset="0"/>
                <a:ea typeface="+mn-ea"/>
                <a:cs typeface="Arial" panose="020B0604020202020204" pitchFamily="34" charset="0"/>
              </a:rPr>
              <a:t> </a:t>
            </a:r>
            <a:r>
              <a:rPr lang="de-CH" sz="1200" b="0" kern="1200" dirty="0" err="1">
                <a:solidFill>
                  <a:schemeClr val="tx1"/>
                </a:solidFill>
                <a:effectLst/>
                <a:latin typeface="Arial" panose="020B0604020202020204" pitchFamily="34" charset="0"/>
                <a:ea typeface="+mn-ea"/>
                <a:cs typeface="Arial" panose="020B0604020202020204" pitchFamily="34" charset="0"/>
              </a:rPr>
              <a:t>points</a:t>
            </a:r>
            <a:r>
              <a:rPr lang="de-CH" sz="1200" b="0" kern="1200" dirty="0">
                <a:solidFill>
                  <a:schemeClr val="tx1"/>
                </a:solidFill>
                <a:effectLst/>
                <a:latin typeface="Arial" panose="020B0604020202020204" pitchFamily="34" charset="0"/>
                <a:ea typeface="+mn-ea"/>
                <a:cs typeface="Arial" panose="020B0604020202020204" pitchFamily="34" charset="0"/>
              </a:rPr>
              <a:t> in </a:t>
            </a:r>
            <a:r>
              <a:rPr lang="de-CH" sz="1200" b="0" kern="1200" dirty="0" err="1">
                <a:solidFill>
                  <a:schemeClr val="tx1"/>
                </a:solidFill>
                <a:effectLst/>
                <a:latin typeface="Arial" panose="020B0604020202020204" pitchFamily="34" charset="0"/>
                <a:ea typeface="+mn-ea"/>
                <a:cs typeface="Arial" panose="020B0604020202020204" pitchFamily="34" charset="0"/>
              </a:rPr>
              <a:t>the</a:t>
            </a:r>
            <a:r>
              <a:rPr lang="de-CH" sz="1200" b="0" kern="1200" dirty="0">
                <a:solidFill>
                  <a:schemeClr val="tx1"/>
                </a:solidFill>
                <a:effectLst/>
                <a:latin typeface="Arial" panose="020B0604020202020204" pitchFamily="34" charset="0"/>
                <a:ea typeface="+mn-ea"/>
                <a:cs typeface="Arial" panose="020B0604020202020204" pitchFamily="34" charset="0"/>
              </a:rPr>
              <a:t> time </a:t>
            </a:r>
            <a:r>
              <a:rPr lang="de-CH" sz="1200" b="0" kern="1200" dirty="0" err="1">
                <a:solidFill>
                  <a:schemeClr val="tx1"/>
                </a:solidFill>
                <a:effectLst/>
                <a:latin typeface="Arial" panose="020B0604020202020204" pitchFamily="34" charset="0"/>
                <a:ea typeface="+mn-ea"/>
                <a:cs typeface="Arial" panose="020B0604020202020204" pitchFamily="34" charset="0"/>
              </a:rPr>
              <a:t>series</a:t>
            </a:r>
            <a:r>
              <a:rPr lang="de-CH" sz="1200" b="0" kern="1200" dirty="0">
                <a:solidFill>
                  <a:schemeClr val="tx1"/>
                </a:solidFill>
                <a:effectLst/>
                <a:latin typeface="Arial" panose="020B0604020202020204" pitchFamily="34" charset="0"/>
                <a:ea typeface="+mn-ea"/>
                <a:cs typeface="Arial" panose="020B0604020202020204" pitchFamily="34" charset="0"/>
              </a:rPr>
              <a:t>) </a:t>
            </a:r>
            <a:endParaRPr lang="de-CH" dirty="0"/>
          </a:p>
          <a:p>
            <a:endParaRPr lang="de-DE" dirty="0"/>
          </a:p>
        </p:txBody>
      </p:sp>
      <p:sp>
        <p:nvSpPr>
          <p:cNvPr id="4" name="Foliennummernplatzhalter 3"/>
          <p:cNvSpPr>
            <a:spLocks noGrp="1"/>
          </p:cNvSpPr>
          <p:nvPr>
            <p:ph type="sldNum" sz="quarter" idx="5"/>
          </p:nvPr>
        </p:nvSpPr>
        <p:spPr/>
        <p:txBody>
          <a:bodyPr/>
          <a:lstStyle/>
          <a:p>
            <a:fld id="{1B2629F0-B4D6-4939-9801-F8621B100388}" type="slidenum">
              <a:rPr lang="de-CH" altLang="de-DE" smtClean="0"/>
              <a:pPr/>
              <a:t>15</a:t>
            </a:fld>
            <a:endParaRPr lang="de-CH" altLang="de-DE"/>
          </a:p>
        </p:txBody>
      </p:sp>
    </p:spTree>
    <p:extLst>
      <p:ext uri="{BB962C8B-B14F-4D97-AF65-F5344CB8AC3E}">
        <p14:creationId xmlns:p14="http://schemas.microsoft.com/office/powerpoint/2010/main" val="494670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1B2629F0-B4D6-4939-9801-F8621B100388}" type="slidenum">
              <a:rPr lang="de-CH" altLang="de-DE" smtClean="0"/>
              <a:pPr/>
              <a:t>16</a:t>
            </a:fld>
            <a:endParaRPr lang="de-CH" altLang="de-DE"/>
          </a:p>
        </p:txBody>
      </p:sp>
    </p:spTree>
    <p:extLst>
      <p:ext uri="{BB962C8B-B14F-4D97-AF65-F5344CB8AC3E}">
        <p14:creationId xmlns:p14="http://schemas.microsoft.com/office/powerpoint/2010/main" val="4014571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de-DE" altLang="de-DE">
              <a:ea typeface="ＭＳ Ｐゴシック" charset="-128"/>
              <a:cs typeface="ＭＳ Ｐゴシック" charset="-128"/>
            </a:endParaRPr>
          </a:p>
        </p:txBody>
      </p:sp>
      <p:sp>
        <p:nvSpPr>
          <p:cNvPr id="32771" name="Foliennummernplatzhalt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eaLnBrk="0" fontAlgn="base" hangingPunct="0">
              <a:spcBef>
                <a:spcPct val="0"/>
              </a:spcBef>
              <a:spcAft>
                <a:spcPct val="0"/>
              </a:spcAft>
              <a:defRPr>
                <a:solidFill>
                  <a:schemeClr val="tx1"/>
                </a:solidFill>
                <a:latin typeface="Calibri" charset="0"/>
                <a:ea typeface="ＭＳ Ｐゴシック" charset="-128"/>
              </a:defRPr>
            </a:lvl6pPr>
            <a:lvl7pPr marL="2971800" indent="-228600" defTabSz="457200" eaLnBrk="0" fontAlgn="base" hangingPunct="0">
              <a:spcBef>
                <a:spcPct val="0"/>
              </a:spcBef>
              <a:spcAft>
                <a:spcPct val="0"/>
              </a:spcAft>
              <a:defRPr>
                <a:solidFill>
                  <a:schemeClr val="tx1"/>
                </a:solidFill>
                <a:latin typeface="Calibri" charset="0"/>
                <a:ea typeface="ＭＳ Ｐゴシック" charset="-128"/>
              </a:defRPr>
            </a:lvl7pPr>
            <a:lvl8pPr marL="3429000" indent="-228600" defTabSz="457200" eaLnBrk="0" fontAlgn="base" hangingPunct="0">
              <a:spcBef>
                <a:spcPct val="0"/>
              </a:spcBef>
              <a:spcAft>
                <a:spcPct val="0"/>
              </a:spcAft>
              <a:defRPr>
                <a:solidFill>
                  <a:schemeClr val="tx1"/>
                </a:solidFill>
                <a:latin typeface="Calibri" charset="0"/>
                <a:ea typeface="ＭＳ Ｐゴシック" charset="-128"/>
              </a:defRPr>
            </a:lvl8pPr>
            <a:lvl9pPr marL="3886200" indent="-228600" defTabSz="457200" eaLnBrk="0" fontAlgn="base" hangingPunct="0">
              <a:spcBef>
                <a:spcPct val="0"/>
              </a:spcBef>
              <a:spcAft>
                <a:spcPct val="0"/>
              </a:spcAft>
              <a:defRPr>
                <a:solidFill>
                  <a:schemeClr val="tx1"/>
                </a:solidFill>
                <a:latin typeface="Calibri" charset="0"/>
                <a:ea typeface="ＭＳ Ｐゴシック" charset="-128"/>
              </a:defRPr>
            </a:lvl9pPr>
          </a:lstStyle>
          <a:p>
            <a:fld id="{E6333D0D-A9AC-B343-9A86-57DA91145AE4}" type="slidenum">
              <a:rPr lang="de-DE" altLang="de-DE"/>
              <a:pPr/>
              <a:t>17</a:t>
            </a:fld>
            <a:endParaRPr lang="de-DE" altLang="de-DE"/>
          </a:p>
        </p:txBody>
      </p:sp>
    </p:spTree>
    <p:extLst>
      <p:ext uri="{BB962C8B-B14F-4D97-AF65-F5344CB8AC3E}">
        <p14:creationId xmlns:p14="http://schemas.microsoft.com/office/powerpoint/2010/main" val="13383656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900113" y="1989138"/>
            <a:ext cx="7343775" cy="1295400"/>
          </a:xfrm>
        </p:spPr>
        <p:txBody>
          <a:bodyPr/>
          <a:lstStyle>
            <a:lvl1pPr>
              <a:defRPr sz="3900"/>
            </a:lvl1pPr>
          </a:lstStyle>
          <a:p>
            <a:pPr lvl="0"/>
            <a:r>
              <a:rPr lang="de-DE" altLang="de-DE" noProof="0"/>
              <a:t>Titelmasterformat durch Klicken bearbeiten</a:t>
            </a:r>
            <a:endParaRPr lang="de-CH" altLang="de-DE" noProof="0"/>
          </a:p>
        </p:txBody>
      </p:sp>
      <p:sp>
        <p:nvSpPr>
          <p:cNvPr id="4099" name="Rectangle 3"/>
          <p:cNvSpPr>
            <a:spLocks noGrp="1" noChangeArrowheads="1"/>
          </p:cNvSpPr>
          <p:nvPr>
            <p:ph type="subTitle" idx="1"/>
          </p:nvPr>
        </p:nvSpPr>
        <p:spPr>
          <a:xfrm>
            <a:off x="900113" y="3429000"/>
            <a:ext cx="7343775" cy="1752600"/>
          </a:xfrm>
        </p:spPr>
        <p:txBody>
          <a:bodyPr/>
          <a:lstStyle>
            <a:lvl1pPr>
              <a:defRPr/>
            </a:lvl1pPr>
          </a:lstStyle>
          <a:p>
            <a:pPr lvl="0"/>
            <a:r>
              <a:rPr lang="de-DE" altLang="de-DE" noProof="0"/>
              <a:t>Formatvorlage des Untertitelmasters durch Klicken bearbeiten</a:t>
            </a:r>
            <a:endParaRPr lang="de-CH" altLang="de-DE" noProof="0"/>
          </a:p>
        </p:txBody>
      </p:sp>
      <p:pic>
        <p:nvPicPr>
          <p:cNvPr id="4103" name="Picture 7" descr="uzh_logo_d_pos_grau_1mm"/>
          <p:cNvPicPr preferRelativeResize="0">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61925" y="142875"/>
            <a:ext cx="186848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4104" name="Line 8"/>
          <p:cNvSpPr>
            <a:spLocks noChangeShapeType="1"/>
          </p:cNvSpPr>
          <p:nvPr userDrawn="1"/>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de-CH"/>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Tree>
    <p:extLst>
      <p:ext uri="{BB962C8B-B14F-4D97-AF65-F5344CB8AC3E}">
        <p14:creationId xmlns:p14="http://schemas.microsoft.com/office/powerpoint/2010/main" val="167482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a:t>Mastertitelformat bearbeiten</a:t>
            </a:r>
            <a:endParaRPr lang="de-DE"/>
          </a:p>
        </p:txBody>
      </p:sp>
    </p:spTree>
    <p:extLst>
      <p:ext uri="{BB962C8B-B14F-4D97-AF65-F5344CB8AC3E}">
        <p14:creationId xmlns:p14="http://schemas.microsoft.com/office/powerpoint/2010/main" val="1724867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idx="1"/>
          </p:nvPr>
        </p:nvSpPr>
        <p:spPr/>
        <p:txBody>
          <a:bodyPr/>
          <a:lstStyle>
            <a:lvl1pPr>
              <a:defRPr sz="1500"/>
            </a:lvl1pPr>
            <a:lvl2pPr marL="346075" indent="-344488">
              <a:buFont typeface="Arial" charset="0"/>
              <a:buChar char="–"/>
              <a:defRPr sz="1500"/>
            </a:lvl2pPr>
            <a:lvl3pPr>
              <a:defRPr sz="1500"/>
            </a:lvl3pPr>
            <a:lvl4pPr>
              <a:defRPr sz="1500"/>
            </a:lvl4pPr>
            <a:lvl5pPr>
              <a:defRPr sz="15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de-CH" dirty="0"/>
          </a:p>
        </p:txBody>
      </p:sp>
    </p:spTree>
    <p:extLst>
      <p:ext uri="{BB962C8B-B14F-4D97-AF65-F5344CB8AC3E}">
        <p14:creationId xmlns:p14="http://schemas.microsoft.com/office/powerpoint/2010/main" val="4258301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23888" y="1709738"/>
            <a:ext cx="7886700" cy="2852737"/>
          </a:xfrm>
        </p:spPr>
        <p:txBody>
          <a:bodyPr anchor="b"/>
          <a:lstStyle>
            <a:lvl1pPr>
              <a:defRPr sz="6000"/>
            </a:lvl1pPr>
          </a:lstStyle>
          <a:p>
            <a:r>
              <a:rPr lang="de-DE"/>
              <a:t>Titelmasterformat durch Klicken bearbeiten</a:t>
            </a:r>
            <a:endParaRPr lang="de-CH"/>
          </a:p>
        </p:txBody>
      </p:sp>
      <p:sp>
        <p:nvSpPr>
          <p:cNvPr id="3" name="Textplatzhalt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de-DE"/>
              <a:t>Textmasterformat bearbeiten</a:t>
            </a:r>
          </a:p>
        </p:txBody>
      </p:sp>
    </p:spTree>
    <p:extLst>
      <p:ext uri="{BB962C8B-B14F-4D97-AF65-F5344CB8AC3E}">
        <p14:creationId xmlns:p14="http://schemas.microsoft.com/office/powerpoint/2010/main" val="766017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
        <p:nvSpPr>
          <p:cNvPr id="3" name="Inhaltsplatzhalter 2"/>
          <p:cNvSpPr>
            <a:spLocks noGrp="1"/>
          </p:cNvSpPr>
          <p:nvPr>
            <p:ph sz="half" idx="1"/>
          </p:nvPr>
        </p:nvSpPr>
        <p:spPr>
          <a:xfrm>
            <a:off x="900113" y="2205038"/>
            <a:ext cx="3595687" cy="388778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p:cNvSpPr>
            <a:spLocks noGrp="1"/>
          </p:cNvSpPr>
          <p:nvPr>
            <p:ph sz="half" idx="2"/>
          </p:nvPr>
        </p:nvSpPr>
        <p:spPr>
          <a:xfrm>
            <a:off x="4648200" y="2205038"/>
            <a:ext cx="3595688" cy="3887787"/>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10783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1196752"/>
            <a:ext cx="7886700" cy="493936"/>
          </a:xfrm>
        </p:spPr>
        <p:txBody>
          <a:bodyPr/>
          <a:lstStyle/>
          <a:p>
            <a:r>
              <a:rPr lang="de-DE" dirty="0"/>
              <a:t>Titelmasterformat durch Klicken bearbeiten</a:t>
            </a:r>
            <a:endParaRPr lang="de-CH" dirty="0"/>
          </a:p>
        </p:txBody>
      </p:sp>
      <p:sp>
        <p:nvSpPr>
          <p:cNvPr id="3" name="Textplatzhalt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30238" y="2505075"/>
            <a:ext cx="386873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29150" y="2505075"/>
            <a:ext cx="38877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926039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de-CH"/>
          </a:p>
        </p:txBody>
      </p:sp>
    </p:spTree>
    <p:extLst>
      <p:ext uri="{BB962C8B-B14F-4D97-AF65-F5344CB8AC3E}">
        <p14:creationId xmlns:p14="http://schemas.microsoft.com/office/powerpoint/2010/main" val="3461314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19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1268760"/>
            <a:ext cx="2949575" cy="788640"/>
          </a:xfrm>
        </p:spPr>
        <p:txBody>
          <a:bodyPr anchor="b"/>
          <a:lstStyle>
            <a:lvl1pPr>
              <a:defRPr sz="3200"/>
            </a:lvl1pPr>
          </a:lstStyle>
          <a:p>
            <a:endParaRPr lang="de-CH" dirty="0"/>
          </a:p>
        </p:txBody>
      </p:sp>
      <p:sp>
        <p:nvSpPr>
          <p:cNvPr id="3" name="Inhaltsplatzhalter 2"/>
          <p:cNvSpPr>
            <a:spLocks noGrp="1"/>
          </p:cNvSpPr>
          <p:nvPr>
            <p:ph idx="1"/>
          </p:nvPr>
        </p:nvSpPr>
        <p:spPr>
          <a:xfrm>
            <a:off x="3887788" y="1268760"/>
            <a:ext cx="4629150" cy="459229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dirty="0"/>
              <a:t>Textmasterformat bearbeiten</a:t>
            </a:r>
          </a:p>
        </p:txBody>
      </p:sp>
    </p:spTree>
    <p:extLst>
      <p:ext uri="{BB962C8B-B14F-4D97-AF65-F5344CB8AC3E}">
        <p14:creationId xmlns:p14="http://schemas.microsoft.com/office/powerpoint/2010/main" val="3059603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1268760"/>
            <a:ext cx="2949575" cy="788640"/>
          </a:xfrm>
        </p:spPr>
        <p:txBody>
          <a:bodyPr anchor="b"/>
          <a:lstStyle>
            <a:lvl1pPr>
              <a:defRPr sz="3200"/>
            </a:lvl1pPr>
          </a:lstStyle>
          <a:p>
            <a:r>
              <a:rPr lang="de-DE" dirty="0"/>
              <a:t>Titelmasterformat durch Klicken bearbeiten</a:t>
            </a:r>
            <a:endParaRPr lang="de-CH" dirty="0"/>
          </a:p>
        </p:txBody>
      </p:sp>
      <p:sp>
        <p:nvSpPr>
          <p:cNvPr id="3" name="Bildplatzhalter 2"/>
          <p:cNvSpPr>
            <a:spLocks noGrp="1"/>
          </p:cNvSpPr>
          <p:nvPr>
            <p:ph type="pic" idx="1"/>
          </p:nvPr>
        </p:nvSpPr>
        <p:spPr>
          <a:xfrm>
            <a:off x="3887788" y="1268760"/>
            <a:ext cx="4629150" cy="459229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de-CH"/>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616586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00113" y="12684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6000" rIns="0" bIns="0" numCol="1" anchor="t" anchorCtr="0" compatLnSpc="1">
            <a:prstTxWarp prst="textNoShape">
              <a:avLst/>
            </a:prstTxWarp>
          </a:bodyPr>
          <a:lstStyle/>
          <a:p>
            <a:pPr lvl="0"/>
            <a:r>
              <a:rPr lang="de-CH" altLang="de-DE"/>
              <a:t>Titelmasterformat durch Klicken bearbeiten</a:t>
            </a:r>
          </a:p>
        </p:txBody>
      </p:sp>
      <p:sp>
        <p:nvSpPr>
          <p:cNvPr id="1027" name="Rectangle 3"/>
          <p:cNvSpPr>
            <a:spLocks noGrp="1" noChangeArrowheads="1"/>
          </p:cNvSpPr>
          <p:nvPr>
            <p:ph type="body" idx="1"/>
          </p:nvPr>
        </p:nvSpPr>
        <p:spPr bwMode="auto">
          <a:xfrm>
            <a:off x="900113" y="2205038"/>
            <a:ext cx="7343775"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ltLang="de-DE"/>
              <a:t>Textmasterformate durch Klicken bearbeiten</a:t>
            </a:r>
          </a:p>
          <a:p>
            <a:pPr lvl="1"/>
            <a:r>
              <a:rPr lang="de-CH" altLang="de-DE"/>
              <a:t>Zweite Ebene</a:t>
            </a:r>
          </a:p>
          <a:p>
            <a:pPr lvl="2"/>
            <a:r>
              <a:rPr lang="de-CH" altLang="de-DE"/>
              <a:t>Dritte Ebene</a:t>
            </a:r>
          </a:p>
          <a:p>
            <a:pPr lvl="3"/>
            <a:r>
              <a:rPr lang="de-CH" altLang="de-DE"/>
              <a:t>Vierte Ebene</a:t>
            </a:r>
          </a:p>
          <a:p>
            <a:pPr lvl="4"/>
            <a:r>
              <a:rPr lang="de-CH" altLang="de-DE"/>
              <a:t>Fünfte Ebene</a:t>
            </a:r>
          </a:p>
        </p:txBody>
      </p:sp>
      <p:pic>
        <p:nvPicPr>
          <p:cNvPr id="1031" name="Picture 7" descr="uzh_logo_d_pos_grau_1mm"/>
          <p:cNvPicPr preferRelativeResize="0">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61925" y="142875"/>
            <a:ext cx="1868488" cy="684213"/>
          </a:xfrm>
          <a:prstGeom prst="rect">
            <a:avLst/>
          </a:prstGeom>
          <a:noFill/>
          <a:extLst>
            <a:ext uri="{909E8E84-426E-40dd-AFC4-6F175D3DCCD1}">
              <a14:hiddenFill xmlns="" xmlns:a14="http://schemas.microsoft.com/office/drawing/2010/main">
                <a:solidFill>
                  <a:srgbClr val="FFFFFF"/>
                </a:solidFill>
              </a14:hiddenFill>
            </a:ext>
          </a:extLst>
        </p:spPr>
      </p:pic>
      <p:sp>
        <p:nvSpPr>
          <p:cNvPr id="1034" name="Line 10"/>
          <p:cNvSpPr>
            <a:spLocks noChangeShapeType="1"/>
          </p:cNvSpPr>
          <p:nvPr userDrawn="1"/>
        </p:nvSpPr>
        <p:spPr bwMode="auto">
          <a:xfrm>
            <a:off x="0" y="1125538"/>
            <a:ext cx="9144000" cy="0"/>
          </a:xfrm>
          <a:prstGeom prst="line">
            <a:avLst/>
          </a:prstGeom>
          <a:noFill/>
          <a:ln w="1587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de-CH"/>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eaLnBrk="1" fontAlgn="base" hangingPunct="1">
        <a:spcBef>
          <a:spcPct val="0"/>
        </a:spcBef>
        <a:spcAft>
          <a:spcPct val="0"/>
        </a:spcAft>
        <a:defRPr sz="2400" b="1" kern="1200">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9pPr>
    </p:titleStyle>
    <p:bodyStyle>
      <a:lvl1pPr algn="l" rtl="0" eaLnBrk="1" fontAlgn="base" hangingPunct="1">
        <a:spcBef>
          <a:spcPct val="40000"/>
        </a:spcBef>
        <a:spcAft>
          <a:spcPct val="0"/>
        </a:spcAft>
        <a:buFont typeface="Arial" panose="020B0604020202020204" pitchFamily="34" charset="0"/>
        <a:defRPr sz="1700" kern="1200">
          <a:solidFill>
            <a:schemeClr val="tx1"/>
          </a:solidFill>
          <a:latin typeface="+mn-lt"/>
          <a:ea typeface="+mn-ea"/>
          <a:cs typeface="+mn-cs"/>
        </a:defRPr>
      </a:lvl1pPr>
      <a:lvl2pPr marL="346075" indent="-344488" algn="l" rtl="0" eaLnBrk="1" fontAlgn="base" hangingPunct="1">
        <a:spcBef>
          <a:spcPct val="40000"/>
        </a:spcBef>
        <a:spcAft>
          <a:spcPct val="0"/>
        </a:spcAft>
        <a:buFont typeface="Arial" panose="020B0604020202020204" pitchFamily="34" charset="0"/>
        <a:buChar char="–"/>
        <a:defRPr sz="1700" kern="1200">
          <a:solidFill>
            <a:schemeClr val="tx1"/>
          </a:solidFill>
          <a:latin typeface="+mn-lt"/>
          <a:ea typeface="+mn-ea"/>
          <a:cs typeface="+mn-cs"/>
        </a:defRPr>
      </a:lvl2pPr>
      <a:lvl3pPr marL="714375" indent="-366713" algn="l" rtl="0" eaLnBrk="1" fontAlgn="base" hangingPunct="1">
        <a:spcBef>
          <a:spcPct val="40000"/>
        </a:spcBef>
        <a:spcAft>
          <a:spcPct val="0"/>
        </a:spcAft>
        <a:buFont typeface="Arial" panose="020B0604020202020204" pitchFamily="34" charset="0"/>
        <a:buChar char="–"/>
        <a:defRPr sz="1700" kern="1200">
          <a:solidFill>
            <a:schemeClr val="tx1"/>
          </a:solidFill>
          <a:latin typeface="+mn-lt"/>
          <a:ea typeface="+mn-ea"/>
          <a:cs typeface="+mn-cs"/>
        </a:defRPr>
      </a:lvl3pPr>
      <a:lvl4pPr marL="1069975" indent="-354013" algn="l" rtl="0" eaLnBrk="1" fontAlgn="base" hangingPunct="1">
        <a:spcBef>
          <a:spcPct val="40000"/>
        </a:spcBef>
        <a:spcAft>
          <a:spcPct val="0"/>
        </a:spcAft>
        <a:buFont typeface="Arial" panose="020B0604020202020204" pitchFamily="34" charset="0"/>
        <a:buChar char="–"/>
        <a:defRPr sz="1700" kern="1200">
          <a:solidFill>
            <a:schemeClr val="tx1"/>
          </a:solidFill>
          <a:latin typeface="+mn-lt"/>
          <a:ea typeface="+mn-ea"/>
          <a:cs typeface="+mn-cs"/>
        </a:defRPr>
      </a:lvl4pPr>
      <a:lvl5pPr marL="1438275" indent="-366713" algn="l" rtl="0" eaLnBrk="1" fontAlgn="base" hangingPunct="1">
        <a:spcBef>
          <a:spcPct val="40000"/>
        </a:spcBef>
        <a:spcAft>
          <a:spcPct val="0"/>
        </a:spcAft>
        <a:buFont typeface="Arial" panose="020B0604020202020204" pitchFamily="34" charset="0"/>
        <a:buChar char="–"/>
        <a:defRPr sz="17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gif"/></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21.gif"/><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hyperlink" Target="https://de.m.wikipedia.org/wiki/Skalarprodukt" TargetMode="External"/><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de.wikipedia.org/wiki/Elektroenzephalografi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de-CH" sz="2800" dirty="0"/>
              <a:t>Frequenzanalyse:</a:t>
            </a:r>
            <a:br>
              <a:rPr lang="de-CH" sz="2800" dirty="0"/>
            </a:br>
            <a:r>
              <a:rPr lang="de-CH" sz="2800" dirty="0"/>
              <a:t>Fast Fourier Transformation (FFT)</a:t>
            </a:r>
            <a:br>
              <a:rPr lang="de-CH" sz="2000" dirty="0"/>
            </a:br>
            <a:br>
              <a:rPr lang="de-CH" sz="2000" dirty="0"/>
            </a:br>
            <a:br>
              <a:rPr lang="de-CH" sz="2000" dirty="0"/>
            </a:br>
            <a:br>
              <a:rPr lang="de-CH" sz="2000" dirty="0"/>
            </a:br>
            <a:br>
              <a:rPr lang="de-CH" sz="2000" dirty="0"/>
            </a:br>
            <a:br>
              <a:rPr lang="de-CH" sz="2000" dirty="0"/>
            </a:br>
            <a:br>
              <a:rPr lang="de-CH" sz="2000" dirty="0"/>
            </a:br>
            <a:br>
              <a:rPr lang="de-CH" sz="2000" b="0" dirty="0">
                <a:solidFill>
                  <a:schemeClr val="tx1"/>
                </a:solidFill>
                <a:ea typeface="+mn-ea"/>
              </a:rPr>
            </a:br>
            <a:r>
              <a:rPr lang="de-CH" sz="1600" dirty="0"/>
              <a:t>Dr. sc. nat. Carina Klein</a:t>
            </a:r>
            <a:br>
              <a:rPr lang="de-CH" sz="1600"/>
            </a:br>
            <a:br>
              <a:rPr lang="de-CH" sz="1600" dirty="0"/>
            </a:br>
            <a:br>
              <a:rPr lang="de-CH" sz="1600" b="0" dirty="0">
                <a:solidFill>
                  <a:schemeClr val="tx1"/>
                </a:solidFill>
                <a:ea typeface="+mn-ea"/>
              </a:rPr>
            </a:br>
            <a:endParaRPr lang="de-CH" altLang="de-DE" sz="20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Fast Fourier Transformation (FFT)</a:t>
            </a:r>
          </a:p>
        </p:txBody>
      </p:sp>
      <p:sp>
        <p:nvSpPr>
          <p:cNvPr id="3" name="Inhaltsplatzhalter 2"/>
          <p:cNvSpPr>
            <a:spLocks noGrp="1"/>
          </p:cNvSpPr>
          <p:nvPr>
            <p:ph idx="1"/>
          </p:nvPr>
        </p:nvSpPr>
        <p:spPr>
          <a:xfrm>
            <a:off x="900113" y="2205038"/>
            <a:ext cx="7343775" cy="4392314"/>
          </a:xfrm>
        </p:spPr>
        <p:txBody>
          <a:bodyPr/>
          <a:lstStyle/>
          <a:p>
            <a:r>
              <a:rPr lang="de-DE" sz="1500" dirty="0"/>
              <a:t>Gibt uns das „Rezept“ des EEG-Signals!</a:t>
            </a:r>
          </a:p>
          <a:p>
            <a:endParaRPr lang="de-DE" sz="1500" dirty="0"/>
          </a:p>
          <a:p>
            <a:endParaRPr lang="de-DE" sz="1500" dirty="0"/>
          </a:p>
          <a:p>
            <a:endParaRPr lang="de-DE" sz="1500" dirty="0"/>
          </a:p>
          <a:p>
            <a:endParaRPr lang="de-DE" sz="1500" dirty="0"/>
          </a:p>
          <a:p>
            <a:endParaRPr lang="de-DE" sz="1500" dirty="0"/>
          </a:p>
          <a:p>
            <a:endParaRPr lang="de-DE" sz="1500" dirty="0"/>
          </a:p>
          <a:p>
            <a:endParaRPr lang="de-DE" sz="1500" dirty="0"/>
          </a:p>
          <a:p>
            <a:endParaRPr lang="de-DE" sz="1500" dirty="0"/>
          </a:p>
          <a:p>
            <a:endParaRPr lang="de-DE" sz="1500"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3075702"/>
            <a:ext cx="5022366" cy="2441530"/>
          </a:xfrm>
          <a:prstGeom prst="rect">
            <a:avLst/>
          </a:prstGeom>
        </p:spPr>
      </p:pic>
      <p:sp>
        <p:nvSpPr>
          <p:cNvPr id="5" name="Rechteck 4">
            <a:extLst>
              <a:ext uri="{FF2B5EF4-FFF2-40B4-BE49-F238E27FC236}">
                <a16:creationId xmlns:a16="http://schemas.microsoft.com/office/drawing/2014/main" id="{A4EBFB16-3E4D-4241-9639-492C9CA2AABA}"/>
              </a:ext>
            </a:extLst>
          </p:cNvPr>
          <p:cNvSpPr/>
          <p:nvPr/>
        </p:nvSpPr>
        <p:spPr>
          <a:xfrm>
            <a:off x="0" y="6611826"/>
            <a:ext cx="8469347" cy="246221"/>
          </a:xfrm>
          <a:prstGeom prst="rect">
            <a:avLst/>
          </a:prstGeom>
        </p:spPr>
        <p:txBody>
          <a:bodyPr wrap="square">
            <a:spAutoFit/>
          </a:bodyPr>
          <a:lstStyle/>
          <a:p>
            <a:r>
              <a:rPr lang="de-DE" sz="1000" dirty="0"/>
              <a:t>https://</a:t>
            </a:r>
            <a:r>
              <a:rPr lang="de-DE" sz="1000" dirty="0" err="1"/>
              <a:t>betterexplained.com</a:t>
            </a:r>
            <a:r>
              <a:rPr lang="de-DE" sz="1000" dirty="0"/>
              <a:t>/</a:t>
            </a:r>
            <a:r>
              <a:rPr lang="de-DE" sz="1000" dirty="0" err="1"/>
              <a:t>examples</a:t>
            </a:r>
            <a:r>
              <a:rPr lang="de-DE" sz="1000" dirty="0"/>
              <a:t>/</a:t>
            </a:r>
            <a:r>
              <a:rPr lang="de-DE" sz="1000" dirty="0" err="1"/>
              <a:t>fourier</a:t>
            </a:r>
            <a:r>
              <a:rPr lang="de-DE" sz="1000" dirty="0"/>
              <a:t>/</a:t>
            </a:r>
          </a:p>
        </p:txBody>
      </p:sp>
      <p:pic>
        <p:nvPicPr>
          <p:cNvPr id="7" name="Grafik 6">
            <a:extLst>
              <a:ext uri="{FF2B5EF4-FFF2-40B4-BE49-F238E27FC236}">
                <a16:creationId xmlns:a16="http://schemas.microsoft.com/office/drawing/2014/main" id="{3F0EC9DB-E57B-2344-AE1B-6543BBD920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1408" y="2990851"/>
            <a:ext cx="2845048" cy="2650387"/>
          </a:xfrm>
          <a:prstGeom prst="rect">
            <a:avLst/>
          </a:prstGeom>
        </p:spPr>
      </p:pic>
      <p:sp>
        <p:nvSpPr>
          <p:cNvPr id="8" name="Textfeld 7">
            <a:extLst>
              <a:ext uri="{FF2B5EF4-FFF2-40B4-BE49-F238E27FC236}">
                <a16:creationId xmlns:a16="http://schemas.microsoft.com/office/drawing/2014/main" id="{00EFE54A-51F4-5041-9066-B5595C386E66}"/>
              </a:ext>
            </a:extLst>
          </p:cNvPr>
          <p:cNvSpPr txBox="1"/>
          <p:nvPr/>
        </p:nvSpPr>
        <p:spPr>
          <a:xfrm>
            <a:off x="6948264" y="5649031"/>
            <a:ext cx="1149674" cy="276999"/>
          </a:xfrm>
          <a:prstGeom prst="rect">
            <a:avLst/>
          </a:prstGeom>
          <a:noFill/>
        </p:spPr>
        <p:txBody>
          <a:bodyPr wrap="none" rtlCol="0">
            <a:spAutoFit/>
          </a:bodyPr>
          <a:lstStyle/>
          <a:p>
            <a:r>
              <a:rPr lang="de-DE" sz="1200" dirty="0"/>
              <a:t>Frequenz [Hz]</a:t>
            </a:r>
          </a:p>
        </p:txBody>
      </p:sp>
      <p:sp>
        <p:nvSpPr>
          <p:cNvPr id="9" name="Textfeld 8">
            <a:extLst>
              <a:ext uri="{FF2B5EF4-FFF2-40B4-BE49-F238E27FC236}">
                <a16:creationId xmlns:a16="http://schemas.microsoft.com/office/drawing/2014/main" id="{F78F82C6-980D-6948-B4CA-6576DE20A37D}"/>
              </a:ext>
            </a:extLst>
          </p:cNvPr>
          <p:cNvSpPr txBox="1"/>
          <p:nvPr/>
        </p:nvSpPr>
        <p:spPr>
          <a:xfrm>
            <a:off x="4932040" y="4224223"/>
            <a:ext cx="402674" cy="353943"/>
          </a:xfrm>
          <a:prstGeom prst="rect">
            <a:avLst/>
          </a:prstGeom>
          <a:noFill/>
        </p:spPr>
        <p:txBody>
          <a:bodyPr wrap="none" rtlCol="0">
            <a:spAutoFit/>
          </a:bodyPr>
          <a:lstStyle/>
          <a:p>
            <a:r>
              <a:rPr lang="de-DE" dirty="0"/>
              <a:t>→</a:t>
            </a:r>
          </a:p>
        </p:txBody>
      </p:sp>
      <p:sp>
        <p:nvSpPr>
          <p:cNvPr id="10" name="Textfeld 9">
            <a:extLst>
              <a:ext uri="{FF2B5EF4-FFF2-40B4-BE49-F238E27FC236}">
                <a16:creationId xmlns:a16="http://schemas.microsoft.com/office/drawing/2014/main" id="{AFDD321B-2B34-304D-8EBC-964EE5A08252}"/>
              </a:ext>
            </a:extLst>
          </p:cNvPr>
          <p:cNvSpPr txBox="1"/>
          <p:nvPr/>
        </p:nvSpPr>
        <p:spPr>
          <a:xfrm rot="16200000">
            <a:off x="5167914" y="4262694"/>
            <a:ext cx="997389" cy="276999"/>
          </a:xfrm>
          <a:prstGeom prst="rect">
            <a:avLst/>
          </a:prstGeom>
          <a:noFill/>
        </p:spPr>
        <p:txBody>
          <a:bodyPr wrap="none" rtlCol="0">
            <a:spAutoFit/>
          </a:bodyPr>
          <a:lstStyle/>
          <a:p>
            <a:r>
              <a:rPr lang="de-DE" sz="1200" dirty="0"/>
              <a:t>Power [µV</a:t>
            </a:r>
            <a:r>
              <a:rPr lang="de-DE" sz="1200" baseline="30000" dirty="0"/>
              <a:t>2</a:t>
            </a:r>
            <a:r>
              <a:rPr lang="de-DE" sz="1200" dirty="0"/>
              <a:t>]</a:t>
            </a:r>
          </a:p>
        </p:txBody>
      </p:sp>
    </p:spTree>
    <p:extLst>
      <p:ext uri="{BB962C8B-B14F-4D97-AF65-F5344CB8AC3E}">
        <p14:creationId xmlns:p14="http://schemas.microsoft.com/office/powerpoint/2010/main" val="684502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29B07D-5CF3-FC42-BB4E-9DA3EBA7B45C}"/>
              </a:ext>
            </a:extLst>
          </p:cNvPr>
          <p:cNvSpPr>
            <a:spLocks noGrp="1"/>
          </p:cNvSpPr>
          <p:nvPr>
            <p:ph type="title"/>
          </p:nvPr>
        </p:nvSpPr>
        <p:spPr/>
        <p:txBody>
          <a:bodyPr/>
          <a:lstStyle/>
          <a:p>
            <a:r>
              <a:rPr lang="de-DE" dirty="0"/>
              <a:t>Was passiert bei der FFT?</a:t>
            </a:r>
          </a:p>
        </p:txBody>
      </p:sp>
      <p:sp>
        <p:nvSpPr>
          <p:cNvPr id="3" name="Inhaltsplatzhalter 2">
            <a:extLst>
              <a:ext uri="{FF2B5EF4-FFF2-40B4-BE49-F238E27FC236}">
                <a16:creationId xmlns:a16="http://schemas.microsoft.com/office/drawing/2014/main" id="{FBACCB50-EF43-E446-9A9D-AA9738B70AEB}"/>
              </a:ext>
            </a:extLst>
          </p:cNvPr>
          <p:cNvSpPr>
            <a:spLocks noGrp="1"/>
          </p:cNvSpPr>
          <p:nvPr>
            <p:ph idx="1"/>
          </p:nvPr>
        </p:nvSpPr>
        <p:spPr/>
        <p:txBody>
          <a:bodyPr/>
          <a:lstStyle/>
          <a:p>
            <a:pPr algn="just"/>
            <a:r>
              <a:rPr lang="de-DE" altLang="de-DE" dirty="0">
                <a:ea typeface="ＭＳ Ｐゴシック" charset="-128"/>
                <a:cs typeface="ＭＳ Ｐゴシック" charset="-128"/>
              </a:rPr>
              <a:t>Abgleich des EEG-Signals mit einfachen </a:t>
            </a:r>
            <a:r>
              <a:rPr lang="de-DE" altLang="de-DE" dirty="0" err="1">
                <a:ea typeface="ＭＳ Ｐゴシック" charset="-128"/>
                <a:cs typeface="ＭＳ Ｐゴシック" charset="-128"/>
              </a:rPr>
              <a:t>oszillatorischen</a:t>
            </a:r>
            <a:r>
              <a:rPr lang="de-DE" altLang="de-DE" dirty="0">
                <a:ea typeface="ＭＳ Ｐゴシック" charset="-128"/>
                <a:cs typeface="ＭＳ Ｐゴシック" charset="-128"/>
              </a:rPr>
              <a:t> Basisfunktionen (Sinus- und </a:t>
            </a:r>
            <a:r>
              <a:rPr lang="de-DE" altLang="de-DE" dirty="0" err="1">
                <a:ea typeface="ＭＳ Ｐゴシック" charset="-128"/>
                <a:cs typeface="ＭＳ Ｐゴシック" charset="-128"/>
              </a:rPr>
              <a:t>Cosinuswellen</a:t>
            </a:r>
            <a:r>
              <a:rPr lang="de-DE" altLang="de-DE" dirty="0">
                <a:ea typeface="ＭＳ Ｐゴシック" charset="-128"/>
                <a:cs typeface="ＭＳ Ｐゴシック" charset="-128"/>
              </a:rPr>
              <a:t>) </a:t>
            </a:r>
            <a:r>
              <a:rPr lang="de-DE" sz="1600" dirty="0"/>
              <a:t>→</a:t>
            </a:r>
            <a:r>
              <a:rPr lang="de-DE" altLang="de-DE" dirty="0">
                <a:ea typeface="ＭＳ Ｐゴシック" charset="-128"/>
                <a:cs typeface="ＭＳ Ｐゴシック" charset="-128"/>
              </a:rPr>
              <a:t> FFT gibt an wie „stark“ die einzelnen Basisfunktionen im EEG Signal in verschiedenen Frequenzbereichen vertreten sind</a:t>
            </a:r>
            <a:endParaRPr lang="de-DE" dirty="0"/>
          </a:p>
        </p:txBody>
      </p:sp>
      <p:pic>
        <p:nvPicPr>
          <p:cNvPr id="5" name="Grafik 4">
            <a:extLst>
              <a:ext uri="{FF2B5EF4-FFF2-40B4-BE49-F238E27FC236}">
                <a16:creationId xmlns:a16="http://schemas.microsoft.com/office/drawing/2014/main" id="{CFE45BB3-3D45-5E4C-91D0-12F3801DA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7824" y="3730845"/>
            <a:ext cx="2936541" cy="2138612"/>
          </a:xfrm>
          <a:prstGeom prst="rect">
            <a:avLst/>
          </a:prstGeom>
        </p:spPr>
      </p:pic>
      <p:sp>
        <p:nvSpPr>
          <p:cNvPr id="6" name="Textfeld 5">
            <a:extLst>
              <a:ext uri="{FF2B5EF4-FFF2-40B4-BE49-F238E27FC236}">
                <a16:creationId xmlns:a16="http://schemas.microsoft.com/office/drawing/2014/main" id="{99739334-85F9-414C-99A7-A3AD67204198}"/>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
        <p:nvSpPr>
          <p:cNvPr id="10" name="Textfeld 9">
            <a:extLst>
              <a:ext uri="{FF2B5EF4-FFF2-40B4-BE49-F238E27FC236}">
                <a16:creationId xmlns:a16="http://schemas.microsoft.com/office/drawing/2014/main" id="{E3B6471A-510D-7F4B-AA3D-C5C64FB07F8A}"/>
              </a:ext>
            </a:extLst>
          </p:cNvPr>
          <p:cNvSpPr txBox="1"/>
          <p:nvPr/>
        </p:nvSpPr>
        <p:spPr>
          <a:xfrm>
            <a:off x="738815" y="4028255"/>
            <a:ext cx="978153" cy="276999"/>
          </a:xfrm>
          <a:prstGeom prst="rect">
            <a:avLst/>
          </a:prstGeom>
          <a:noFill/>
        </p:spPr>
        <p:txBody>
          <a:bodyPr wrap="none" rtlCol="0">
            <a:spAutoFit/>
          </a:bodyPr>
          <a:lstStyle/>
          <a:p>
            <a:r>
              <a:rPr lang="de-DE" sz="1200" dirty="0"/>
              <a:t>EEG Signal</a:t>
            </a:r>
          </a:p>
        </p:txBody>
      </p:sp>
      <p:pic>
        <p:nvPicPr>
          <p:cNvPr id="12" name="Grafik 11">
            <a:extLst>
              <a:ext uri="{FF2B5EF4-FFF2-40B4-BE49-F238E27FC236}">
                <a16:creationId xmlns:a16="http://schemas.microsoft.com/office/drawing/2014/main" id="{DF87548B-389B-C541-B8A7-5E767B6C6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4305254"/>
            <a:ext cx="2109375" cy="933238"/>
          </a:xfrm>
          <a:prstGeom prst="rect">
            <a:avLst/>
          </a:prstGeom>
        </p:spPr>
      </p:pic>
      <p:sp>
        <p:nvSpPr>
          <p:cNvPr id="13" name="Textfeld 12">
            <a:extLst>
              <a:ext uri="{FF2B5EF4-FFF2-40B4-BE49-F238E27FC236}">
                <a16:creationId xmlns:a16="http://schemas.microsoft.com/office/drawing/2014/main" id="{97DC4A3B-1D96-EC40-8BAB-1A2E70D6ABFA}"/>
              </a:ext>
            </a:extLst>
          </p:cNvPr>
          <p:cNvSpPr txBox="1"/>
          <p:nvPr/>
        </p:nvSpPr>
        <p:spPr>
          <a:xfrm>
            <a:off x="2555776" y="4509120"/>
            <a:ext cx="415498" cy="369332"/>
          </a:xfrm>
          <a:prstGeom prst="rect">
            <a:avLst/>
          </a:prstGeom>
          <a:noFill/>
        </p:spPr>
        <p:txBody>
          <a:bodyPr wrap="none" rtlCol="0">
            <a:spAutoFit/>
          </a:bodyPr>
          <a:lstStyle/>
          <a:p>
            <a:r>
              <a:rPr lang="de-DE" sz="1800" dirty="0"/>
              <a:t>→</a:t>
            </a:r>
            <a:endParaRPr lang="de-DE" dirty="0"/>
          </a:p>
        </p:txBody>
      </p:sp>
      <p:sp>
        <p:nvSpPr>
          <p:cNvPr id="16" name="Textfeld 15">
            <a:extLst>
              <a:ext uri="{FF2B5EF4-FFF2-40B4-BE49-F238E27FC236}">
                <a16:creationId xmlns:a16="http://schemas.microsoft.com/office/drawing/2014/main" id="{794FFDE1-F78F-1448-8048-E9B0CA7F50D2}"/>
              </a:ext>
            </a:extLst>
          </p:cNvPr>
          <p:cNvSpPr txBox="1"/>
          <p:nvPr/>
        </p:nvSpPr>
        <p:spPr>
          <a:xfrm>
            <a:off x="5940915" y="4505156"/>
            <a:ext cx="415498" cy="369332"/>
          </a:xfrm>
          <a:prstGeom prst="rect">
            <a:avLst/>
          </a:prstGeom>
          <a:noFill/>
        </p:spPr>
        <p:txBody>
          <a:bodyPr wrap="none" rtlCol="0">
            <a:spAutoFit/>
          </a:bodyPr>
          <a:lstStyle/>
          <a:p>
            <a:r>
              <a:rPr lang="de-DE" sz="1800" dirty="0"/>
              <a:t>→</a:t>
            </a:r>
            <a:endParaRPr lang="de-DE" dirty="0"/>
          </a:p>
        </p:txBody>
      </p:sp>
      <p:pic>
        <p:nvPicPr>
          <p:cNvPr id="17" name="Grafik 16">
            <a:extLst>
              <a:ext uri="{FF2B5EF4-FFF2-40B4-BE49-F238E27FC236}">
                <a16:creationId xmlns:a16="http://schemas.microsoft.com/office/drawing/2014/main" id="{5FD0130A-ED62-6347-8307-1804AD7E2A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27372" y="3802115"/>
            <a:ext cx="2196976" cy="2046657"/>
          </a:xfrm>
          <a:prstGeom prst="rect">
            <a:avLst/>
          </a:prstGeom>
        </p:spPr>
      </p:pic>
      <p:sp>
        <p:nvSpPr>
          <p:cNvPr id="19" name="Textfeld 18">
            <a:extLst>
              <a:ext uri="{FF2B5EF4-FFF2-40B4-BE49-F238E27FC236}">
                <a16:creationId xmlns:a16="http://schemas.microsoft.com/office/drawing/2014/main" id="{A760566F-52BC-0247-980D-8D23C48A5CDE}"/>
              </a:ext>
            </a:extLst>
          </p:cNvPr>
          <p:cNvSpPr txBox="1"/>
          <p:nvPr/>
        </p:nvSpPr>
        <p:spPr>
          <a:xfrm>
            <a:off x="7452320" y="5919663"/>
            <a:ext cx="1279698" cy="276999"/>
          </a:xfrm>
          <a:prstGeom prst="rect">
            <a:avLst/>
          </a:prstGeom>
          <a:noFill/>
        </p:spPr>
        <p:txBody>
          <a:bodyPr wrap="square" rtlCol="0">
            <a:spAutoFit/>
          </a:bodyPr>
          <a:lstStyle/>
          <a:p>
            <a:r>
              <a:rPr lang="de-DE" sz="1200" dirty="0"/>
              <a:t>Frequenz [Hz]</a:t>
            </a:r>
          </a:p>
        </p:txBody>
      </p:sp>
      <p:sp>
        <p:nvSpPr>
          <p:cNvPr id="21" name="Textfeld 20">
            <a:extLst>
              <a:ext uri="{FF2B5EF4-FFF2-40B4-BE49-F238E27FC236}">
                <a16:creationId xmlns:a16="http://schemas.microsoft.com/office/drawing/2014/main" id="{89602217-9E3F-FC49-8894-CEA840BA39BD}"/>
              </a:ext>
            </a:extLst>
          </p:cNvPr>
          <p:cNvSpPr txBox="1"/>
          <p:nvPr/>
        </p:nvSpPr>
        <p:spPr>
          <a:xfrm rot="16200000">
            <a:off x="5853604" y="4411704"/>
            <a:ext cx="1376577" cy="276999"/>
          </a:xfrm>
          <a:prstGeom prst="rect">
            <a:avLst/>
          </a:prstGeom>
          <a:noFill/>
        </p:spPr>
        <p:txBody>
          <a:bodyPr wrap="square" rtlCol="0">
            <a:spAutoFit/>
          </a:bodyPr>
          <a:lstStyle/>
          <a:p>
            <a:r>
              <a:rPr lang="de-DE" sz="1200" dirty="0"/>
              <a:t>Power [µV</a:t>
            </a:r>
            <a:r>
              <a:rPr lang="de-DE" sz="1200" baseline="30000" dirty="0"/>
              <a:t>2</a:t>
            </a:r>
            <a:r>
              <a:rPr lang="de-DE" sz="1200" dirty="0"/>
              <a:t>]</a:t>
            </a:r>
          </a:p>
        </p:txBody>
      </p:sp>
    </p:spTree>
    <p:extLst>
      <p:ext uri="{BB962C8B-B14F-4D97-AF65-F5344CB8AC3E}">
        <p14:creationId xmlns:p14="http://schemas.microsoft.com/office/powerpoint/2010/main" val="30185540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429B07D-5CF3-FC42-BB4E-9DA3EBA7B45C}"/>
              </a:ext>
            </a:extLst>
          </p:cNvPr>
          <p:cNvSpPr>
            <a:spLocks noGrp="1"/>
          </p:cNvSpPr>
          <p:nvPr>
            <p:ph type="title"/>
          </p:nvPr>
        </p:nvSpPr>
        <p:spPr/>
        <p:txBody>
          <a:bodyPr/>
          <a:lstStyle/>
          <a:p>
            <a:r>
              <a:rPr lang="de-DE" dirty="0"/>
              <a:t>Was passiert bei der FFT?</a:t>
            </a:r>
          </a:p>
        </p:txBody>
      </p:sp>
      <p:pic>
        <p:nvPicPr>
          <p:cNvPr id="14" name="Picture 5">
            <a:extLst>
              <a:ext uri="{FF2B5EF4-FFF2-40B4-BE49-F238E27FC236}">
                <a16:creationId xmlns:a16="http://schemas.microsoft.com/office/drawing/2014/main" id="{010185BD-7783-9340-AAAD-9AAFA9BE2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345" y="3573016"/>
            <a:ext cx="5797309" cy="2664296"/>
          </a:xfrm>
          <a:prstGeom prst="rect">
            <a:avLst/>
          </a:prstGeom>
        </p:spPr>
      </p:pic>
      <p:sp>
        <p:nvSpPr>
          <p:cNvPr id="15" name="Textfeld 14">
            <a:extLst>
              <a:ext uri="{FF2B5EF4-FFF2-40B4-BE49-F238E27FC236}">
                <a16:creationId xmlns:a16="http://schemas.microsoft.com/office/drawing/2014/main" id="{CF5444A7-FA17-054A-9A2D-3B4E1B454981}"/>
              </a:ext>
            </a:extLst>
          </p:cNvPr>
          <p:cNvSpPr txBox="1"/>
          <p:nvPr/>
        </p:nvSpPr>
        <p:spPr>
          <a:xfrm rot="1380000">
            <a:off x="2351148" y="5524030"/>
            <a:ext cx="1021856" cy="275086"/>
          </a:xfrm>
          <a:prstGeom prst="rect">
            <a:avLst/>
          </a:prstGeom>
          <a:noFill/>
        </p:spPr>
        <p:txBody>
          <a:bodyPr wrap="none" rtlCol="0">
            <a:spAutoFit/>
          </a:bodyPr>
          <a:lstStyle/>
          <a:p>
            <a:r>
              <a:rPr lang="de-DE" dirty="0">
                <a:solidFill>
                  <a:srgbClr val="FF0000"/>
                </a:solidFill>
              </a:rPr>
              <a:t>EEG Signal</a:t>
            </a:r>
          </a:p>
        </p:txBody>
      </p:sp>
      <p:sp>
        <p:nvSpPr>
          <p:cNvPr id="18" name="Textfeld 17">
            <a:extLst>
              <a:ext uri="{FF2B5EF4-FFF2-40B4-BE49-F238E27FC236}">
                <a16:creationId xmlns:a16="http://schemas.microsoft.com/office/drawing/2014/main" id="{D9175F6A-3512-3843-BD0F-E1CB8C513D43}"/>
              </a:ext>
            </a:extLst>
          </p:cNvPr>
          <p:cNvSpPr txBox="1"/>
          <p:nvPr/>
        </p:nvSpPr>
        <p:spPr>
          <a:xfrm rot="20160000">
            <a:off x="5653825" y="5720411"/>
            <a:ext cx="1209980" cy="275086"/>
          </a:xfrm>
          <a:prstGeom prst="rect">
            <a:avLst/>
          </a:prstGeom>
          <a:noFill/>
        </p:spPr>
        <p:txBody>
          <a:bodyPr wrap="none" rtlCol="0">
            <a:spAutoFit/>
          </a:bodyPr>
          <a:lstStyle/>
          <a:p>
            <a:r>
              <a:rPr lang="de-DE" dirty="0">
                <a:solidFill>
                  <a:schemeClr val="tx2"/>
                </a:solidFill>
              </a:rPr>
              <a:t>Frequenz [Hz]</a:t>
            </a:r>
          </a:p>
        </p:txBody>
      </p:sp>
      <p:sp>
        <p:nvSpPr>
          <p:cNvPr id="22" name="Inhaltsplatzhalter 2">
            <a:extLst>
              <a:ext uri="{FF2B5EF4-FFF2-40B4-BE49-F238E27FC236}">
                <a16:creationId xmlns:a16="http://schemas.microsoft.com/office/drawing/2014/main" id="{A27B811D-A2F9-8547-BB9F-12697E19D4F7}"/>
              </a:ext>
            </a:extLst>
          </p:cNvPr>
          <p:cNvSpPr>
            <a:spLocks noGrp="1"/>
          </p:cNvSpPr>
          <p:nvPr>
            <p:ph idx="1"/>
          </p:nvPr>
        </p:nvSpPr>
        <p:spPr>
          <a:xfrm>
            <a:off x="900113" y="2205038"/>
            <a:ext cx="7343775" cy="3887787"/>
          </a:xfrm>
        </p:spPr>
        <p:txBody>
          <a:bodyPr/>
          <a:lstStyle/>
          <a:p>
            <a:pPr algn="just"/>
            <a:r>
              <a:rPr lang="de-DE" altLang="de-DE" dirty="0">
                <a:ea typeface="ＭＳ Ｐゴシック" charset="-128"/>
                <a:cs typeface="ＭＳ Ｐゴシック" charset="-128"/>
              </a:rPr>
              <a:t>Abgleich des EEG-Signals mit einfachen </a:t>
            </a:r>
            <a:r>
              <a:rPr lang="de-DE" altLang="de-DE" dirty="0" err="1">
                <a:ea typeface="ＭＳ Ｐゴシック" charset="-128"/>
                <a:cs typeface="ＭＳ Ｐゴシック" charset="-128"/>
              </a:rPr>
              <a:t>oszillatorischen</a:t>
            </a:r>
            <a:r>
              <a:rPr lang="de-DE" altLang="de-DE" dirty="0">
                <a:ea typeface="ＭＳ Ｐゴシック" charset="-128"/>
                <a:cs typeface="ＭＳ Ｐゴシック" charset="-128"/>
              </a:rPr>
              <a:t> Basisfunktionen (Sinus- und </a:t>
            </a:r>
            <a:r>
              <a:rPr lang="de-DE" altLang="de-DE" dirty="0" err="1">
                <a:ea typeface="ＭＳ Ｐゴシック" charset="-128"/>
                <a:cs typeface="ＭＳ Ｐゴシック" charset="-128"/>
              </a:rPr>
              <a:t>Cosinuswellen</a:t>
            </a:r>
            <a:r>
              <a:rPr lang="de-DE" altLang="de-DE" dirty="0">
                <a:ea typeface="ＭＳ Ｐゴシック" charset="-128"/>
                <a:cs typeface="ＭＳ Ｐゴシック" charset="-128"/>
              </a:rPr>
              <a:t>) </a:t>
            </a:r>
            <a:r>
              <a:rPr lang="de-DE" sz="1600" dirty="0"/>
              <a:t>→</a:t>
            </a:r>
            <a:r>
              <a:rPr lang="de-DE" altLang="de-DE" dirty="0">
                <a:ea typeface="ＭＳ Ｐゴシック" charset="-128"/>
                <a:cs typeface="ＭＳ Ｐゴシック" charset="-128"/>
              </a:rPr>
              <a:t> FFT gibt an wie „stark“ die einzelnen Basisfunktionen im EEG Signal in verschiedenen Frequenzbereichen vertreten sind</a:t>
            </a:r>
            <a:endParaRPr lang="de-DE" dirty="0"/>
          </a:p>
        </p:txBody>
      </p:sp>
    </p:spTree>
    <p:extLst>
      <p:ext uri="{BB962C8B-B14F-4D97-AF65-F5344CB8AC3E}">
        <p14:creationId xmlns:p14="http://schemas.microsoft.com/office/powerpoint/2010/main" val="962261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Spektralanalyse mittels Einheitskreis</a:t>
            </a:r>
          </a:p>
        </p:txBody>
      </p:sp>
      <p:grpSp>
        <p:nvGrpSpPr>
          <p:cNvPr id="22" name="Gruppieren 21">
            <a:extLst>
              <a:ext uri="{FF2B5EF4-FFF2-40B4-BE49-F238E27FC236}">
                <a16:creationId xmlns:a16="http://schemas.microsoft.com/office/drawing/2014/main" id="{287266C2-B18D-4849-BBC6-64CA065C93B4}"/>
              </a:ext>
            </a:extLst>
          </p:cNvPr>
          <p:cNvGrpSpPr/>
          <p:nvPr/>
        </p:nvGrpSpPr>
        <p:grpSpPr>
          <a:xfrm>
            <a:off x="5005754" y="3612789"/>
            <a:ext cx="3502577" cy="1606068"/>
            <a:chOff x="3995936" y="2783892"/>
            <a:chExt cx="4506636" cy="2066468"/>
          </a:xfrm>
        </p:grpSpPr>
        <p:pic>
          <p:nvPicPr>
            <p:cNvPr id="19" name="Picture 5">
              <a:extLst>
                <a:ext uri="{FF2B5EF4-FFF2-40B4-BE49-F238E27FC236}">
                  <a16:creationId xmlns:a16="http://schemas.microsoft.com/office/drawing/2014/main" id="{9BC0AF66-2EA4-FB4D-9D86-6BDCBEF73C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783892"/>
              <a:ext cx="4496480" cy="2066468"/>
            </a:xfrm>
            <a:prstGeom prst="rect">
              <a:avLst/>
            </a:prstGeom>
          </p:spPr>
        </p:pic>
        <p:sp>
          <p:nvSpPr>
            <p:cNvPr id="20" name="Textfeld 19">
              <a:extLst>
                <a:ext uri="{FF2B5EF4-FFF2-40B4-BE49-F238E27FC236}">
                  <a16:creationId xmlns:a16="http://schemas.microsoft.com/office/drawing/2014/main" id="{06FAF553-875F-8843-85D5-3A2ED5D4AF9D}"/>
                </a:ext>
              </a:extLst>
            </p:cNvPr>
            <p:cNvSpPr txBox="1"/>
            <p:nvPr/>
          </p:nvSpPr>
          <p:spPr>
            <a:xfrm rot="1455526">
              <a:off x="4153926" y="4283066"/>
              <a:ext cx="1314784" cy="353943"/>
            </a:xfrm>
            <a:prstGeom prst="rect">
              <a:avLst/>
            </a:prstGeom>
            <a:noFill/>
          </p:spPr>
          <p:txBody>
            <a:bodyPr wrap="none" rtlCol="0">
              <a:spAutoFit/>
            </a:bodyPr>
            <a:lstStyle/>
            <a:p>
              <a:r>
                <a:rPr lang="de-DE" dirty="0">
                  <a:solidFill>
                    <a:srgbClr val="FF0000"/>
                  </a:solidFill>
                </a:rPr>
                <a:t>EEG Signal</a:t>
              </a:r>
            </a:p>
          </p:txBody>
        </p:sp>
        <p:sp>
          <p:nvSpPr>
            <p:cNvPr id="21" name="Textfeld 20">
              <a:extLst>
                <a:ext uri="{FF2B5EF4-FFF2-40B4-BE49-F238E27FC236}">
                  <a16:creationId xmlns:a16="http://schemas.microsoft.com/office/drawing/2014/main" id="{2BA4EC74-18F6-C34D-A5F4-71C37D2CAFDF}"/>
                </a:ext>
              </a:extLst>
            </p:cNvPr>
            <p:cNvSpPr txBox="1"/>
            <p:nvPr/>
          </p:nvSpPr>
          <p:spPr>
            <a:xfrm rot="20106854">
              <a:off x="6945736" y="4371634"/>
              <a:ext cx="1556836" cy="353943"/>
            </a:xfrm>
            <a:prstGeom prst="rect">
              <a:avLst/>
            </a:prstGeom>
            <a:noFill/>
          </p:spPr>
          <p:txBody>
            <a:bodyPr wrap="none" rtlCol="0">
              <a:spAutoFit/>
            </a:bodyPr>
            <a:lstStyle/>
            <a:p>
              <a:r>
                <a:rPr lang="de-DE" dirty="0">
                  <a:solidFill>
                    <a:schemeClr val="tx2"/>
                  </a:solidFill>
                </a:rPr>
                <a:t>Frequenz [Hz]</a:t>
              </a:r>
            </a:p>
          </p:txBody>
        </p:sp>
      </p:grpSp>
      <p:pic>
        <p:nvPicPr>
          <p:cNvPr id="11" name="Picture 4">
            <a:extLst>
              <a:ext uri="{FF2B5EF4-FFF2-40B4-BE49-F238E27FC236}">
                <a16:creationId xmlns:a16="http://schemas.microsoft.com/office/drawing/2014/main" id="{70064A4C-6BE5-E041-AD01-C57A3C97F3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3281769"/>
            <a:ext cx="3832974" cy="2668292"/>
          </a:xfrm>
          <a:prstGeom prst="rect">
            <a:avLst/>
          </a:prstGeom>
        </p:spPr>
      </p:pic>
      <p:sp>
        <p:nvSpPr>
          <p:cNvPr id="12" name="TextBox 5">
            <a:extLst>
              <a:ext uri="{FF2B5EF4-FFF2-40B4-BE49-F238E27FC236}">
                <a16:creationId xmlns:a16="http://schemas.microsoft.com/office/drawing/2014/main" id="{5B54B59E-8D3B-3F42-91C1-C522A232D073}"/>
              </a:ext>
            </a:extLst>
          </p:cNvPr>
          <p:cNvSpPr txBox="1"/>
          <p:nvPr/>
        </p:nvSpPr>
        <p:spPr>
          <a:xfrm>
            <a:off x="1801169" y="4581128"/>
            <a:ext cx="1546695" cy="523220"/>
          </a:xfrm>
          <a:prstGeom prst="rect">
            <a:avLst/>
          </a:prstGeom>
          <a:noFill/>
        </p:spPr>
        <p:txBody>
          <a:bodyPr wrap="square" rtlCol="0">
            <a:spAutoFit/>
          </a:bodyPr>
          <a:lstStyle/>
          <a:p>
            <a:r>
              <a:rPr lang="en-US" sz="1400" dirty="0" err="1">
                <a:solidFill>
                  <a:schemeClr val="accent1"/>
                </a:solidFill>
              </a:rPr>
              <a:t>Cosinus-Komponente</a:t>
            </a:r>
            <a:endParaRPr lang="en-US" sz="1400" dirty="0">
              <a:solidFill>
                <a:schemeClr val="accent1"/>
              </a:solidFill>
            </a:endParaRPr>
          </a:p>
        </p:txBody>
      </p:sp>
      <p:sp>
        <p:nvSpPr>
          <p:cNvPr id="13" name="TextBox 6">
            <a:extLst>
              <a:ext uri="{FF2B5EF4-FFF2-40B4-BE49-F238E27FC236}">
                <a16:creationId xmlns:a16="http://schemas.microsoft.com/office/drawing/2014/main" id="{72D41B4B-371A-7F41-AB43-9D708C99C934}"/>
              </a:ext>
            </a:extLst>
          </p:cNvPr>
          <p:cNvSpPr txBox="1"/>
          <p:nvPr/>
        </p:nvSpPr>
        <p:spPr>
          <a:xfrm rot="16200000">
            <a:off x="809368" y="3428051"/>
            <a:ext cx="1385418" cy="523220"/>
          </a:xfrm>
          <a:prstGeom prst="rect">
            <a:avLst/>
          </a:prstGeom>
          <a:noFill/>
        </p:spPr>
        <p:txBody>
          <a:bodyPr wrap="square" rtlCol="0">
            <a:spAutoFit/>
          </a:bodyPr>
          <a:lstStyle/>
          <a:p>
            <a:r>
              <a:rPr lang="en-US" sz="1400" dirty="0">
                <a:solidFill>
                  <a:srgbClr val="FF0000"/>
                </a:solidFill>
              </a:rPr>
              <a:t>Sinus-</a:t>
            </a:r>
            <a:r>
              <a:rPr lang="en-US" sz="1400" dirty="0" err="1">
                <a:solidFill>
                  <a:srgbClr val="FF0000"/>
                </a:solidFill>
              </a:rPr>
              <a:t>Komponente</a:t>
            </a:r>
            <a:endParaRPr lang="en-US" sz="1400" dirty="0">
              <a:solidFill>
                <a:srgbClr val="FF0000"/>
              </a:solidFill>
            </a:endParaRPr>
          </a:p>
        </p:txBody>
      </p:sp>
      <p:pic>
        <p:nvPicPr>
          <p:cNvPr id="14" name="Grafik 13">
            <a:extLst>
              <a:ext uri="{FF2B5EF4-FFF2-40B4-BE49-F238E27FC236}">
                <a16:creationId xmlns:a16="http://schemas.microsoft.com/office/drawing/2014/main" id="{317AB287-3203-5F4F-8FF9-CEC2B68ED0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77940" y="5510995"/>
            <a:ext cx="2066068" cy="823173"/>
          </a:xfrm>
          <a:prstGeom prst="rect">
            <a:avLst/>
          </a:prstGeom>
        </p:spPr>
      </p:pic>
      <p:sp>
        <p:nvSpPr>
          <p:cNvPr id="17" name="Textfeld 16">
            <a:extLst>
              <a:ext uri="{FF2B5EF4-FFF2-40B4-BE49-F238E27FC236}">
                <a16:creationId xmlns:a16="http://schemas.microsoft.com/office/drawing/2014/main" id="{39279677-D026-4544-AD4F-2E4B71B7E85B}"/>
              </a:ext>
            </a:extLst>
          </p:cNvPr>
          <p:cNvSpPr txBox="1"/>
          <p:nvPr/>
        </p:nvSpPr>
        <p:spPr>
          <a:xfrm>
            <a:off x="4156502" y="4360287"/>
            <a:ext cx="415498" cy="369332"/>
          </a:xfrm>
          <a:prstGeom prst="rect">
            <a:avLst/>
          </a:prstGeom>
          <a:noFill/>
        </p:spPr>
        <p:txBody>
          <a:bodyPr wrap="none" rtlCol="0">
            <a:spAutoFit/>
          </a:bodyPr>
          <a:lstStyle/>
          <a:p>
            <a:r>
              <a:rPr lang="de-DE" sz="1800" dirty="0"/>
              <a:t>→</a:t>
            </a:r>
            <a:endParaRPr lang="de-DE" dirty="0"/>
          </a:p>
        </p:txBody>
      </p:sp>
      <p:sp>
        <p:nvSpPr>
          <p:cNvPr id="4" name="Rechteck 3">
            <a:extLst>
              <a:ext uri="{FF2B5EF4-FFF2-40B4-BE49-F238E27FC236}">
                <a16:creationId xmlns:a16="http://schemas.microsoft.com/office/drawing/2014/main" id="{AC4D220C-F0D5-DB42-9427-862CAEE2E653}"/>
              </a:ext>
            </a:extLst>
          </p:cNvPr>
          <p:cNvSpPr/>
          <p:nvPr/>
        </p:nvSpPr>
        <p:spPr>
          <a:xfrm>
            <a:off x="806947" y="2018292"/>
            <a:ext cx="7701384" cy="784830"/>
          </a:xfrm>
          <a:prstGeom prst="rect">
            <a:avLst/>
          </a:prstGeom>
        </p:spPr>
        <p:txBody>
          <a:bodyPr wrap="square">
            <a:spAutoFit/>
          </a:bodyPr>
          <a:lstStyle/>
          <a:p>
            <a:pPr algn="just"/>
            <a:r>
              <a:rPr lang="de-DE" altLang="de-DE" sz="1500" dirty="0">
                <a:ea typeface="ＭＳ Ｐゴシック" charset="-128"/>
                <a:cs typeface="ＭＳ Ｐゴシック" charset="-128"/>
              </a:rPr>
              <a:t>Zerlegung des Zeitsignals in seine </a:t>
            </a:r>
            <a:r>
              <a:rPr lang="de-DE" altLang="de-DE" sz="1500" dirty="0" err="1">
                <a:ea typeface="ＭＳ Ｐゴシック" charset="-128"/>
                <a:cs typeface="ＭＳ Ｐゴシック" charset="-128"/>
              </a:rPr>
              <a:t>oszillatorischen</a:t>
            </a:r>
            <a:r>
              <a:rPr lang="de-DE" altLang="de-DE" sz="1500" dirty="0">
                <a:ea typeface="ＭＳ Ｐゴシック" charset="-128"/>
                <a:cs typeface="ＭＳ Ｐゴシック" charset="-128"/>
              </a:rPr>
              <a:t> Komponenten mit einfachen </a:t>
            </a:r>
            <a:r>
              <a:rPr lang="de-DE" altLang="de-DE" sz="1500" dirty="0" err="1">
                <a:ea typeface="ＭＳ Ｐゴシック" charset="-128"/>
                <a:cs typeface="ＭＳ Ｐゴシック" charset="-128"/>
              </a:rPr>
              <a:t>oszillatorischen</a:t>
            </a:r>
            <a:r>
              <a:rPr lang="de-DE" altLang="de-DE" sz="1500" dirty="0">
                <a:ea typeface="ＭＳ Ｐゴシック" charset="-128"/>
                <a:cs typeface="ＭＳ Ｐゴシック" charset="-128"/>
              </a:rPr>
              <a:t> Funktionen (Sinus, Cosinus) </a:t>
            </a:r>
            <a:r>
              <a:rPr lang="de-DE" sz="1500" dirty="0"/>
              <a:t>→</a:t>
            </a:r>
            <a:r>
              <a:rPr lang="de-DE" altLang="de-DE" sz="1500" dirty="0">
                <a:ea typeface="ＭＳ Ｐゴシック" charset="-128"/>
                <a:cs typeface="ＭＳ Ｐゴシック" charset="-128"/>
              </a:rPr>
              <a:t> FFT gibt an wie „stark“ die Basisfunktionen im EEG Signal in verschiedenen Frequenzbereichen vertreten sind</a:t>
            </a:r>
            <a:endParaRPr lang="de-DE" sz="1500" dirty="0"/>
          </a:p>
        </p:txBody>
      </p:sp>
    </p:spTree>
    <p:extLst>
      <p:ext uri="{BB962C8B-B14F-4D97-AF65-F5344CB8AC3E}">
        <p14:creationId xmlns:p14="http://schemas.microsoft.com/office/powerpoint/2010/main" val="1502187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A4DE3C-647E-2842-B8FC-25FEBF5547F9}"/>
              </a:ext>
            </a:extLst>
          </p:cNvPr>
          <p:cNvSpPr>
            <a:spLocks noGrp="1"/>
          </p:cNvSpPr>
          <p:nvPr>
            <p:ph type="title"/>
          </p:nvPr>
        </p:nvSpPr>
        <p:spPr/>
        <p:txBody>
          <a:bodyPr/>
          <a:lstStyle/>
          <a:p>
            <a:r>
              <a:rPr lang="de-DE" dirty="0"/>
              <a:t>Was passiert bei der FFT?</a:t>
            </a:r>
          </a:p>
        </p:txBody>
      </p:sp>
      <p:pic>
        <p:nvPicPr>
          <p:cNvPr id="5" name="Inhaltsplatzhalter 4">
            <a:extLst>
              <a:ext uri="{FF2B5EF4-FFF2-40B4-BE49-F238E27FC236}">
                <a16:creationId xmlns:a16="http://schemas.microsoft.com/office/drawing/2014/main" id="{7F2CBC07-A56D-0149-8CE7-7CE58A20E8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2708920"/>
            <a:ext cx="4824536" cy="3203569"/>
          </a:xfrm>
        </p:spPr>
      </p:pic>
      <p:sp>
        <p:nvSpPr>
          <p:cNvPr id="8" name="Textfeld 7">
            <a:extLst>
              <a:ext uri="{FF2B5EF4-FFF2-40B4-BE49-F238E27FC236}">
                <a16:creationId xmlns:a16="http://schemas.microsoft.com/office/drawing/2014/main" id="{EB3D98E0-8653-8448-805B-BDCAD77BD85D}"/>
              </a:ext>
            </a:extLst>
          </p:cNvPr>
          <p:cNvSpPr txBox="1"/>
          <p:nvPr/>
        </p:nvSpPr>
        <p:spPr>
          <a:xfrm>
            <a:off x="5472270" y="4072426"/>
            <a:ext cx="415498" cy="369332"/>
          </a:xfrm>
          <a:prstGeom prst="rect">
            <a:avLst/>
          </a:prstGeom>
          <a:noFill/>
        </p:spPr>
        <p:txBody>
          <a:bodyPr wrap="none" rtlCol="0">
            <a:spAutoFit/>
          </a:bodyPr>
          <a:lstStyle/>
          <a:p>
            <a:r>
              <a:rPr lang="de-DE" sz="1800" dirty="0"/>
              <a:t>→</a:t>
            </a:r>
            <a:endParaRPr lang="de-DE" dirty="0"/>
          </a:p>
        </p:txBody>
      </p:sp>
      <p:sp>
        <p:nvSpPr>
          <p:cNvPr id="9" name="Textfeld 8">
            <a:extLst>
              <a:ext uri="{FF2B5EF4-FFF2-40B4-BE49-F238E27FC236}">
                <a16:creationId xmlns:a16="http://schemas.microsoft.com/office/drawing/2014/main" id="{0C42E508-2953-AB41-9767-790541C9B27F}"/>
              </a:ext>
            </a:extLst>
          </p:cNvPr>
          <p:cNvSpPr txBox="1"/>
          <p:nvPr/>
        </p:nvSpPr>
        <p:spPr>
          <a:xfrm>
            <a:off x="5445820" y="3923449"/>
            <a:ext cx="468398" cy="276999"/>
          </a:xfrm>
          <a:prstGeom prst="rect">
            <a:avLst/>
          </a:prstGeom>
          <a:noFill/>
        </p:spPr>
        <p:txBody>
          <a:bodyPr wrap="none" rtlCol="0">
            <a:spAutoFit/>
          </a:bodyPr>
          <a:lstStyle/>
          <a:p>
            <a:r>
              <a:rPr lang="de-DE" sz="1200" b="1" dirty="0"/>
              <a:t>FFT</a:t>
            </a:r>
          </a:p>
        </p:txBody>
      </p:sp>
      <p:sp>
        <p:nvSpPr>
          <p:cNvPr id="10" name="Textfeld 9">
            <a:extLst>
              <a:ext uri="{FF2B5EF4-FFF2-40B4-BE49-F238E27FC236}">
                <a16:creationId xmlns:a16="http://schemas.microsoft.com/office/drawing/2014/main" id="{C7664206-E227-924E-B766-30F85E93229C}"/>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
        <p:nvSpPr>
          <p:cNvPr id="11" name="Textfeld 10">
            <a:extLst>
              <a:ext uri="{FF2B5EF4-FFF2-40B4-BE49-F238E27FC236}">
                <a16:creationId xmlns:a16="http://schemas.microsoft.com/office/drawing/2014/main" id="{7DA55365-93EB-1C41-A862-8F850F0C2261}"/>
              </a:ext>
            </a:extLst>
          </p:cNvPr>
          <p:cNvSpPr txBox="1"/>
          <p:nvPr/>
        </p:nvSpPr>
        <p:spPr>
          <a:xfrm>
            <a:off x="4352858" y="4061948"/>
            <a:ext cx="627095" cy="276999"/>
          </a:xfrm>
          <a:prstGeom prst="rect">
            <a:avLst/>
          </a:prstGeom>
          <a:noFill/>
        </p:spPr>
        <p:txBody>
          <a:bodyPr wrap="none" rtlCol="0">
            <a:spAutoFit/>
          </a:bodyPr>
          <a:lstStyle/>
          <a:p>
            <a:r>
              <a:rPr lang="de-DE" sz="1200" dirty="0"/>
              <a:t>Kernel</a:t>
            </a:r>
          </a:p>
        </p:txBody>
      </p:sp>
      <p:pic>
        <p:nvPicPr>
          <p:cNvPr id="12" name="Grafik 11">
            <a:extLst>
              <a:ext uri="{FF2B5EF4-FFF2-40B4-BE49-F238E27FC236}">
                <a16:creationId xmlns:a16="http://schemas.microsoft.com/office/drawing/2014/main" id="{E297DB82-4D9C-FC4C-9F84-22901DA332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585" y="3234108"/>
            <a:ext cx="2371969" cy="2209677"/>
          </a:xfrm>
          <a:prstGeom prst="rect">
            <a:avLst/>
          </a:prstGeom>
        </p:spPr>
      </p:pic>
      <p:sp>
        <p:nvSpPr>
          <p:cNvPr id="13" name="Textfeld 12">
            <a:extLst>
              <a:ext uri="{FF2B5EF4-FFF2-40B4-BE49-F238E27FC236}">
                <a16:creationId xmlns:a16="http://schemas.microsoft.com/office/drawing/2014/main" id="{2A1ACC04-27B4-D046-9FFC-F202CBA8C199}"/>
              </a:ext>
            </a:extLst>
          </p:cNvPr>
          <p:cNvSpPr txBox="1"/>
          <p:nvPr/>
        </p:nvSpPr>
        <p:spPr>
          <a:xfrm>
            <a:off x="7236296" y="5443785"/>
            <a:ext cx="1149674" cy="276999"/>
          </a:xfrm>
          <a:prstGeom prst="rect">
            <a:avLst/>
          </a:prstGeom>
          <a:noFill/>
        </p:spPr>
        <p:txBody>
          <a:bodyPr wrap="none" rtlCol="0">
            <a:spAutoFit/>
          </a:bodyPr>
          <a:lstStyle/>
          <a:p>
            <a:r>
              <a:rPr lang="de-DE" sz="1200" dirty="0"/>
              <a:t>Frequenz [Hz]</a:t>
            </a:r>
          </a:p>
        </p:txBody>
      </p:sp>
      <p:sp>
        <p:nvSpPr>
          <p:cNvPr id="14" name="Textfeld 13">
            <a:extLst>
              <a:ext uri="{FF2B5EF4-FFF2-40B4-BE49-F238E27FC236}">
                <a16:creationId xmlns:a16="http://schemas.microsoft.com/office/drawing/2014/main" id="{4916DC34-5645-4D4C-8DC5-D3B8709C84DE}"/>
              </a:ext>
            </a:extLst>
          </p:cNvPr>
          <p:cNvSpPr txBox="1"/>
          <p:nvPr/>
        </p:nvSpPr>
        <p:spPr>
          <a:xfrm rot="16200000">
            <a:off x="5779277" y="4200446"/>
            <a:ext cx="938077" cy="276999"/>
          </a:xfrm>
          <a:prstGeom prst="rect">
            <a:avLst/>
          </a:prstGeom>
          <a:noFill/>
        </p:spPr>
        <p:txBody>
          <a:bodyPr wrap="none" rtlCol="0">
            <a:spAutoFit/>
          </a:bodyPr>
          <a:lstStyle/>
          <a:p>
            <a:r>
              <a:rPr lang="de-DE" sz="1200" dirty="0"/>
              <a:t>Power µV</a:t>
            </a:r>
            <a:r>
              <a:rPr lang="de-DE" sz="1200" baseline="30000" dirty="0"/>
              <a:t>2</a:t>
            </a:r>
          </a:p>
        </p:txBody>
      </p:sp>
    </p:spTree>
    <p:extLst>
      <p:ext uri="{BB962C8B-B14F-4D97-AF65-F5344CB8AC3E}">
        <p14:creationId xmlns:p14="http://schemas.microsoft.com/office/powerpoint/2010/main" val="1012277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7B3A90-4609-FC4A-B466-E3FB984CBFF2}"/>
              </a:ext>
            </a:extLst>
          </p:cNvPr>
          <p:cNvSpPr>
            <a:spLocks noGrp="1"/>
          </p:cNvSpPr>
          <p:nvPr>
            <p:ph type="title"/>
          </p:nvPr>
        </p:nvSpPr>
        <p:spPr/>
        <p:txBody>
          <a:bodyPr/>
          <a:lstStyle/>
          <a:p>
            <a:r>
              <a:rPr lang="de-DE" dirty="0"/>
              <a:t>Informationsgehalt der FFT</a:t>
            </a:r>
          </a:p>
        </p:txBody>
      </p:sp>
      <p:pic>
        <p:nvPicPr>
          <p:cNvPr id="5" name="Inhaltsplatzhalter 4">
            <a:extLst>
              <a:ext uri="{FF2B5EF4-FFF2-40B4-BE49-F238E27FC236}">
                <a16:creationId xmlns:a16="http://schemas.microsoft.com/office/drawing/2014/main" id="{6F95CA84-D432-594D-AB18-4A15B99A4A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2040" y="3501008"/>
            <a:ext cx="3959919" cy="3067736"/>
          </a:xfrm>
        </p:spPr>
      </p:pic>
      <p:pic>
        <p:nvPicPr>
          <p:cNvPr id="6" name="Grafik 5">
            <a:extLst>
              <a:ext uri="{FF2B5EF4-FFF2-40B4-BE49-F238E27FC236}">
                <a16:creationId xmlns:a16="http://schemas.microsoft.com/office/drawing/2014/main" id="{A81A0F07-E13A-0942-A600-F5E858121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608" y="2492896"/>
            <a:ext cx="1973789" cy="689726"/>
          </a:xfrm>
          <a:prstGeom prst="rect">
            <a:avLst/>
          </a:prstGeom>
        </p:spPr>
      </p:pic>
      <p:sp>
        <p:nvSpPr>
          <p:cNvPr id="7" name="Textfeld 6">
            <a:extLst>
              <a:ext uri="{FF2B5EF4-FFF2-40B4-BE49-F238E27FC236}">
                <a16:creationId xmlns:a16="http://schemas.microsoft.com/office/drawing/2014/main" id="{18F5BC90-91AF-1B46-B768-807EF312C883}"/>
              </a:ext>
            </a:extLst>
          </p:cNvPr>
          <p:cNvSpPr txBox="1"/>
          <p:nvPr/>
        </p:nvSpPr>
        <p:spPr>
          <a:xfrm>
            <a:off x="3033096" y="2514962"/>
            <a:ext cx="5643360" cy="553998"/>
          </a:xfrm>
          <a:prstGeom prst="rect">
            <a:avLst/>
          </a:prstGeom>
          <a:noFill/>
        </p:spPr>
        <p:txBody>
          <a:bodyPr wrap="square" rtlCol="0">
            <a:spAutoFit/>
          </a:bodyPr>
          <a:lstStyle/>
          <a:p>
            <a:r>
              <a:rPr lang="de-DE" sz="1500" dirty="0"/>
              <a:t>Beinhaltet Informationen über </a:t>
            </a:r>
            <a:r>
              <a:rPr lang="de-DE" sz="1500" b="1" dirty="0"/>
              <a:t>Frequenz</a:t>
            </a:r>
            <a:r>
              <a:rPr lang="de-DE" sz="1500" dirty="0"/>
              <a:t>, </a:t>
            </a:r>
            <a:r>
              <a:rPr lang="de-DE" sz="1500" b="1" dirty="0"/>
              <a:t>Amplitude/Power </a:t>
            </a:r>
          </a:p>
          <a:p>
            <a:r>
              <a:rPr lang="de-DE" sz="1500" dirty="0"/>
              <a:t>(= Amplitude</a:t>
            </a:r>
            <a:r>
              <a:rPr lang="de-DE" sz="1500" baseline="30000" dirty="0"/>
              <a:t>2</a:t>
            </a:r>
            <a:r>
              <a:rPr lang="de-DE" sz="1500" dirty="0"/>
              <a:t>) (und Phase)</a:t>
            </a:r>
          </a:p>
        </p:txBody>
      </p:sp>
      <p:sp>
        <p:nvSpPr>
          <p:cNvPr id="9" name="Nach links gekrümmter Pfeil 8">
            <a:extLst>
              <a:ext uri="{FF2B5EF4-FFF2-40B4-BE49-F238E27FC236}">
                <a16:creationId xmlns:a16="http://schemas.microsoft.com/office/drawing/2014/main" id="{74230341-CA44-4843-B486-A34BEE2F5396}"/>
              </a:ext>
            </a:extLst>
          </p:cNvPr>
          <p:cNvSpPr/>
          <p:nvPr/>
        </p:nvSpPr>
        <p:spPr bwMode="auto">
          <a:xfrm rot="10800000">
            <a:off x="1835695" y="4149080"/>
            <a:ext cx="576064" cy="1728192"/>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pic>
        <p:nvPicPr>
          <p:cNvPr id="10" name="Grafik 9">
            <a:extLst>
              <a:ext uri="{FF2B5EF4-FFF2-40B4-BE49-F238E27FC236}">
                <a16:creationId xmlns:a16="http://schemas.microsoft.com/office/drawing/2014/main" id="{F3B1B021-DBDC-1449-A145-F4227C049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8585" y="4725144"/>
            <a:ext cx="1547911" cy="540906"/>
          </a:xfrm>
          <a:prstGeom prst="rect">
            <a:avLst/>
          </a:prstGeom>
        </p:spPr>
      </p:pic>
      <p:pic>
        <p:nvPicPr>
          <p:cNvPr id="12" name="Grafik 11">
            <a:extLst>
              <a:ext uri="{FF2B5EF4-FFF2-40B4-BE49-F238E27FC236}">
                <a16:creationId xmlns:a16="http://schemas.microsoft.com/office/drawing/2014/main" id="{298C826E-F580-A748-A728-0CD9E588C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384" y="4725144"/>
            <a:ext cx="1513458" cy="573381"/>
          </a:xfrm>
          <a:prstGeom prst="rect">
            <a:avLst/>
          </a:prstGeom>
        </p:spPr>
      </p:pic>
      <p:sp>
        <p:nvSpPr>
          <p:cNvPr id="13" name="Textfeld 12">
            <a:extLst>
              <a:ext uri="{FF2B5EF4-FFF2-40B4-BE49-F238E27FC236}">
                <a16:creationId xmlns:a16="http://schemas.microsoft.com/office/drawing/2014/main" id="{0199B484-F132-1341-9CA7-0A4F164BC8D1}"/>
              </a:ext>
            </a:extLst>
          </p:cNvPr>
          <p:cNvSpPr txBox="1"/>
          <p:nvPr/>
        </p:nvSpPr>
        <p:spPr>
          <a:xfrm>
            <a:off x="7308304" y="4448145"/>
            <a:ext cx="1878591" cy="276999"/>
          </a:xfrm>
          <a:prstGeom prst="rect">
            <a:avLst/>
          </a:prstGeom>
          <a:noFill/>
        </p:spPr>
        <p:txBody>
          <a:bodyPr wrap="none" rtlCol="0">
            <a:spAutoFit/>
          </a:bodyPr>
          <a:lstStyle/>
          <a:p>
            <a:r>
              <a:rPr lang="de-DE" sz="1200" b="1" dirty="0"/>
              <a:t>Fourier Transformation</a:t>
            </a:r>
          </a:p>
        </p:txBody>
      </p:sp>
      <p:sp>
        <p:nvSpPr>
          <p:cNvPr id="14" name="Textfeld 13">
            <a:extLst>
              <a:ext uri="{FF2B5EF4-FFF2-40B4-BE49-F238E27FC236}">
                <a16:creationId xmlns:a16="http://schemas.microsoft.com/office/drawing/2014/main" id="{1AC0B5E1-EB3E-F049-95C2-31DB07335B01}"/>
              </a:ext>
            </a:extLst>
          </p:cNvPr>
          <p:cNvSpPr txBox="1"/>
          <p:nvPr/>
        </p:nvSpPr>
        <p:spPr>
          <a:xfrm>
            <a:off x="9583" y="4293096"/>
            <a:ext cx="1878591" cy="461665"/>
          </a:xfrm>
          <a:prstGeom prst="rect">
            <a:avLst/>
          </a:prstGeom>
          <a:noFill/>
        </p:spPr>
        <p:txBody>
          <a:bodyPr wrap="none" rtlCol="0">
            <a:spAutoFit/>
          </a:bodyPr>
          <a:lstStyle/>
          <a:p>
            <a:pPr algn="ctr"/>
            <a:r>
              <a:rPr lang="de-DE" sz="1200" b="1" dirty="0"/>
              <a:t>inverse</a:t>
            </a:r>
          </a:p>
          <a:p>
            <a:pPr algn="ctr"/>
            <a:r>
              <a:rPr lang="de-DE" sz="1200" b="1" dirty="0"/>
              <a:t>Fourier Transformation</a:t>
            </a:r>
          </a:p>
        </p:txBody>
      </p:sp>
      <p:sp>
        <p:nvSpPr>
          <p:cNvPr id="8" name="Nach links gekrümmter Pfeil 7">
            <a:extLst>
              <a:ext uri="{FF2B5EF4-FFF2-40B4-BE49-F238E27FC236}">
                <a16:creationId xmlns:a16="http://schemas.microsoft.com/office/drawing/2014/main" id="{69286436-9FF5-E04F-8B6E-7BC827819E85}"/>
              </a:ext>
            </a:extLst>
          </p:cNvPr>
          <p:cNvSpPr/>
          <p:nvPr/>
        </p:nvSpPr>
        <p:spPr bwMode="auto">
          <a:xfrm>
            <a:off x="6732240" y="4149080"/>
            <a:ext cx="576064" cy="1728192"/>
          </a:xfrm>
          <a:prstGeom prst="curved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5" name="Textfeld 14">
            <a:extLst>
              <a:ext uri="{FF2B5EF4-FFF2-40B4-BE49-F238E27FC236}">
                <a16:creationId xmlns:a16="http://schemas.microsoft.com/office/drawing/2014/main" id="{A5982619-CC67-3647-A2F9-BE5ED88728E5}"/>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Tree>
    <p:extLst>
      <p:ext uri="{BB962C8B-B14F-4D97-AF65-F5344CB8AC3E}">
        <p14:creationId xmlns:p14="http://schemas.microsoft.com/office/powerpoint/2010/main" val="1385474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Zusammenhang Zeit &amp; Frequenz</a:t>
            </a:r>
          </a:p>
        </p:txBody>
      </p:sp>
      <p:sp>
        <p:nvSpPr>
          <p:cNvPr id="3" name="Inhaltsplatzhalter 2"/>
          <p:cNvSpPr>
            <a:spLocks noGrp="1"/>
          </p:cNvSpPr>
          <p:nvPr>
            <p:ph idx="1"/>
          </p:nvPr>
        </p:nvSpPr>
        <p:spPr>
          <a:xfrm>
            <a:off x="900113" y="1916833"/>
            <a:ext cx="7343775" cy="2250196"/>
          </a:xfrm>
        </p:spPr>
        <p:txBody>
          <a:bodyPr/>
          <a:lstStyle/>
          <a:p>
            <a:pPr algn="just"/>
            <a:r>
              <a:rPr lang="de-DE" altLang="de-DE" sz="1500" dirty="0">
                <a:ea typeface="ＭＳ Ｐゴシック" charset="-128"/>
                <a:cs typeface="ＭＳ Ｐゴシック" charset="-128"/>
              </a:rPr>
              <a:t>Frequenzauflösung beinhaltet</a:t>
            </a:r>
          </a:p>
          <a:p>
            <a:pPr marL="631825" lvl="1" indent="-285750" algn="just">
              <a:buFont typeface="Symbol" pitchFamily="2" charset="2"/>
              <a:buChar char="-"/>
            </a:pPr>
            <a:r>
              <a:rPr lang="de-DE" altLang="de-DE" sz="1500" dirty="0">
                <a:ea typeface="ＭＳ Ｐゴシック" charset="-128"/>
                <a:cs typeface="ＭＳ Ｐゴシック" charset="-128"/>
              </a:rPr>
              <a:t>Die kleinste darstellbare Frequenz (abhängig von der Länger des Segments) </a:t>
            </a:r>
            <a:br>
              <a:rPr lang="de-DE" altLang="de-DE" sz="1500" dirty="0">
                <a:ea typeface="ＭＳ Ｐゴシック" charset="-128"/>
                <a:cs typeface="ＭＳ Ｐゴシック" charset="-128"/>
              </a:rPr>
            </a:br>
            <a:r>
              <a:rPr lang="de-DE" altLang="de-DE" sz="1500" dirty="0">
                <a:ea typeface="ＭＳ Ｐゴシック" charset="-128"/>
                <a:cs typeface="ＭＳ Ｐゴシック" charset="-128"/>
              </a:rPr>
              <a:t>= </a:t>
            </a:r>
            <a:r>
              <a:rPr lang="de-DE" altLang="de-DE" sz="1500" dirty="0">
                <a:solidFill>
                  <a:srgbClr val="0070C0"/>
                </a:solidFill>
                <a:ea typeface="ＭＳ Ｐゴシック" charset="-128"/>
                <a:cs typeface="ＭＳ Ｐゴシック" charset="-128"/>
              </a:rPr>
              <a:t>1/Segmentlänge </a:t>
            </a:r>
          </a:p>
          <a:p>
            <a:pPr marL="631825" lvl="1" indent="-285750" algn="just">
              <a:buFont typeface="Symbol" pitchFamily="2" charset="2"/>
              <a:buChar char="-"/>
            </a:pPr>
            <a:r>
              <a:rPr lang="de-DE" altLang="de-DE" sz="1500" dirty="0">
                <a:ea typeface="ＭＳ Ｐゴシック" charset="-128"/>
                <a:cs typeface="ＭＳ Ｐゴシック" charset="-128"/>
              </a:rPr>
              <a:t>Die Auflösung der Frequenzschritte (Vielfaches der kleinsten darstellbaren Frequenz)</a:t>
            </a:r>
            <a:endParaRPr lang="de-DE" altLang="de-DE" dirty="0">
              <a:ea typeface="ＭＳ Ｐゴシック" charset="-128"/>
              <a:cs typeface="ＭＳ Ｐゴシック" charset="-128"/>
            </a:endParaRPr>
          </a:p>
          <a:p>
            <a:pPr marL="631825" lvl="1" indent="-285750" algn="just">
              <a:buFont typeface="Symbol" pitchFamily="2" charset="2"/>
              <a:buChar char="-"/>
            </a:pPr>
            <a:r>
              <a:rPr lang="de-DE" altLang="de-DE" sz="1500" dirty="0">
                <a:ea typeface="ＭＳ Ｐゴシック" charset="-128"/>
                <a:cs typeface="ＭＳ Ｐゴシック" charset="-128"/>
              </a:rPr>
              <a:t>Die höchste Frequenz die dargestellt werden kann (abhängig von der Abtastrate bei der Datenerhebung) = </a:t>
            </a:r>
            <a:r>
              <a:rPr lang="de-DE" altLang="de-DE" sz="1500" dirty="0" err="1">
                <a:solidFill>
                  <a:srgbClr val="C00000"/>
                </a:solidFill>
                <a:ea typeface="ＭＳ Ｐゴシック" charset="-128"/>
                <a:cs typeface="ＭＳ Ｐゴシック" charset="-128"/>
              </a:rPr>
              <a:t>Nyquist</a:t>
            </a:r>
            <a:r>
              <a:rPr lang="de-DE" altLang="de-DE" sz="1500" dirty="0">
                <a:solidFill>
                  <a:srgbClr val="C00000"/>
                </a:solidFill>
                <a:ea typeface="ＭＳ Ｐゴシック" charset="-128"/>
                <a:cs typeface="ＭＳ Ｐゴシック" charset="-128"/>
              </a:rPr>
              <a:t>-Frequenz</a:t>
            </a:r>
            <a:endParaRPr lang="de-DE" altLang="de-DE" sz="1500" b="1" dirty="0">
              <a:solidFill>
                <a:srgbClr val="C00000"/>
              </a:solidFill>
              <a:ea typeface="ＭＳ Ｐゴシック" charset="-128"/>
              <a:cs typeface="ＭＳ Ｐゴシック" charset="-128"/>
            </a:endParaRPr>
          </a:p>
          <a:p>
            <a:pPr algn="just">
              <a:buFont typeface="Arial" charset="0"/>
              <a:buNone/>
            </a:pPr>
            <a:endParaRPr lang="de-DE" altLang="de-DE" sz="1500" b="1" dirty="0">
              <a:ea typeface="ＭＳ Ｐゴシック" charset="-128"/>
              <a:cs typeface="ＭＳ Ｐゴシック" charset="-128"/>
            </a:endParaRPr>
          </a:p>
          <a:p>
            <a:pPr algn="just">
              <a:buFont typeface="Arial" charset="0"/>
              <a:buNone/>
            </a:pPr>
            <a:endParaRPr lang="de-DE" altLang="de-DE" sz="1500" b="1" dirty="0">
              <a:ea typeface="ＭＳ Ｐゴシック" charset="-128"/>
              <a:cs typeface="ＭＳ Ｐゴシック" charset="-128"/>
            </a:endParaRPr>
          </a:p>
          <a:p>
            <a:pPr marL="285750" indent="-285750">
              <a:buFont typeface="Symbol" charset="2"/>
              <a:buChar char="-"/>
            </a:pPr>
            <a:endParaRPr lang="de-DE" sz="1500" dirty="0"/>
          </a:p>
        </p:txBody>
      </p:sp>
      <p:sp>
        <p:nvSpPr>
          <p:cNvPr id="15" name="Rechteck 14"/>
          <p:cNvSpPr/>
          <p:nvPr/>
        </p:nvSpPr>
        <p:spPr>
          <a:xfrm>
            <a:off x="900112" y="4732402"/>
            <a:ext cx="7343775" cy="784830"/>
          </a:xfrm>
          <a:prstGeom prst="rect">
            <a:avLst/>
          </a:prstGeom>
        </p:spPr>
        <p:txBody>
          <a:bodyPr wrap="square">
            <a:spAutoFit/>
          </a:bodyPr>
          <a:lstStyle/>
          <a:p>
            <a:r>
              <a:rPr lang="de-DE" altLang="de-DE" sz="1500" dirty="0"/>
              <a:t>Beispiel:</a:t>
            </a:r>
          </a:p>
          <a:p>
            <a:r>
              <a:rPr lang="de-DE" altLang="de-DE" sz="1500" dirty="0"/>
              <a:t>Sampling rate 1000 Hz, Segmentlänge 1 s </a:t>
            </a:r>
            <a:r>
              <a:rPr lang="is-IS" altLang="de-DE" sz="1500" b="1" dirty="0"/>
              <a:t>→ (0), </a:t>
            </a:r>
            <a:r>
              <a:rPr lang="is-IS" altLang="de-DE" sz="1500" b="1" dirty="0">
                <a:solidFill>
                  <a:srgbClr val="0070C0"/>
                </a:solidFill>
              </a:rPr>
              <a:t>1</a:t>
            </a:r>
            <a:r>
              <a:rPr lang="is-IS" altLang="de-DE" sz="1500" b="1" dirty="0"/>
              <a:t>, 2, 3, ..., 499, </a:t>
            </a:r>
            <a:r>
              <a:rPr lang="is-IS" altLang="de-DE" sz="1500" b="1" dirty="0">
                <a:solidFill>
                  <a:srgbClr val="C00000"/>
                </a:solidFill>
              </a:rPr>
              <a:t>500 Hz</a:t>
            </a:r>
          </a:p>
          <a:p>
            <a:r>
              <a:rPr lang="de-DE" altLang="de-DE" sz="1500" dirty="0"/>
              <a:t>Sampling rate 400 Hz, Segmentlänge 0.25 s </a:t>
            </a:r>
            <a:r>
              <a:rPr lang="is-IS" altLang="de-DE" sz="1500" b="1" dirty="0"/>
              <a:t>→ (0), </a:t>
            </a:r>
            <a:r>
              <a:rPr lang="is-IS" altLang="de-DE" sz="1500" b="1" dirty="0">
                <a:solidFill>
                  <a:srgbClr val="0070C0"/>
                </a:solidFill>
              </a:rPr>
              <a:t>4</a:t>
            </a:r>
            <a:r>
              <a:rPr lang="is-IS" altLang="de-DE" sz="1500" b="1" dirty="0"/>
              <a:t>, 8, ..., 196, </a:t>
            </a:r>
            <a:r>
              <a:rPr lang="is-IS" altLang="de-DE" sz="1500" b="1" dirty="0">
                <a:solidFill>
                  <a:srgbClr val="C00000"/>
                </a:solidFill>
              </a:rPr>
              <a:t>200 Hz</a:t>
            </a:r>
          </a:p>
        </p:txBody>
      </p:sp>
      <p:sp>
        <p:nvSpPr>
          <p:cNvPr id="53" name="180-Grad-Pfeil 52">
            <a:extLst>
              <a:ext uri="{FF2B5EF4-FFF2-40B4-BE49-F238E27FC236}">
                <a16:creationId xmlns:a16="http://schemas.microsoft.com/office/drawing/2014/main" id="{8D2BAFBD-3C73-C545-9F6F-0A73248D58CE}"/>
              </a:ext>
            </a:extLst>
          </p:cNvPr>
          <p:cNvSpPr/>
          <p:nvPr/>
        </p:nvSpPr>
        <p:spPr bwMode="auto">
          <a:xfrm flipH="1">
            <a:off x="2555773" y="4732402"/>
            <a:ext cx="4104458" cy="219456"/>
          </a:xfrm>
          <a:prstGeom prst="uturnArrow">
            <a:avLst>
              <a:gd name="adj1" fmla="val 2564"/>
              <a:gd name="adj2" fmla="val 8974"/>
              <a:gd name="adj3" fmla="val 25000"/>
              <a:gd name="adj4" fmla="val 43750"/>
              <a:gd name="adj5" fmla="val 97436"/>
            </a:avLst>
          </a:prstGeom>
          <a:solidFill>
            <a:schemeClr val="tx1">
              <a:lumMod val="75000"/>
              <a:lumOff val="2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55" name="180-Grad-Pfeil 54">
            <a:extLst>
              <a:ext uri="{FF2B5EF4-FFF2-40B4-BE49-F238E27FC236}">
                <a16:creationId xmlns:a16="http://schemas.microsoft.com/office/drawing/2014/main" id="{E3066994-37CF-8E4E-81C2-888C468744DB}"/>
              </a:ext>
            </a:extLst>
          </p:cNvPr>
          <p:cNvSpPr/>
          <p:nvPr/>
        </p:nvSpPr>
        <p:spPr bwMode="auto">
          <a:xfrm rot="10800000" flipH="1">
            <a:off x="4427984" y="5517227"/>
            <a:ext cx="1008112" cy="216028"/>
          </a:xfrm>
          <a:prstGeom prst="uturnArrow">
            <a:avLst>
              <a:gd name="adj1" fmla="val 2564"/>
              <a:gd name="adj2" fmla="val 8974"/>
              <a:gd name="adj3" fmla="val 25000"/>
              <a:gd name="adj4" fmla="val 43750"/>
              <a:gd name="adj5" fmla="val 97436"/>
            </a:avLst>
          </a:prstGeom>
          <a:solidFill>
            <a:schemeClr val="tx1">
              <a:lumMod val="75000"/>
              <a:lumOff val="25000"/>
            </a:schemeClr>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205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745" name="Picture 12" descr="DSC_0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1588"/>
            <a:ext cx="9170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hteck 1">
            <a:extLst>
              <a:ext uri="{FF2B5EF4-FFF2-40B4-BE49-F238E27FC236}">
                <a16:creationId xmlns:a16="http://schemas.microsoft.com/office/drawing/2014/main" id="{148DA02A-2EDF-CD41-86FE-C6BF6BCF8545}"/>
              </a:ext>
            </a:extLst>
          </p:cNvPr>
          <p:cNvSpPr/>
          <p:nvPr/>
        </p:nvSpPr>
        <p:spPr>
          <a:xfrm>
            <a:off x="179512" y="116632"/>
            <a:ext cx="8856984" cy="584775"/>
          </a:xfrm>
          <a:prstGeom prst="rect">
            <a:avLst/>
          </a:prstGeom>
        </p:spPr>
        <p:txBody>
          <a:bodyPr wrap="square">
            <a:spAutoFit/>
          </a:bodyPr>
          <a:lstStyle/>
          <a:p>
            <a:r>
              <a:rPr lang="de-DE" altLang="de-DE" sz="1600" b="1" dirty="0"/>
              <a:t>Problem: Schätzung der realen Oszillationen basierend auf einem limitierten Datenstück</a:t>
            </a:r>
            <a:endParaRPr lang="is-IS" altLang="de-DE" sz="1600" b="1" dirty="0"/>
          </a:p>
          <a:p>
            <a:r>
              <a:rPr lang="is-IS" altLang="de-DE" sz="1600" b="1" dirty="0"/>
              <a:t>→ nicht alle Frequenzen können aufgelöst werden!</a:t>
            </a:r>
            <a:endParaRPr lang="de-DE" altLang="de-DE" sz="1600" b="1" dirty="0"/>
          </a:p>
        </p:txBody>
      </p:sp>
    </p:spTree>
    <p:extLst>
      <p:ext uri="{BB962C8B-B14F-4D97-AF65-F5344CB8AC3E}">
        <p14:creationId xmlns:p14="http://schemas.microsoft.com/office/powerpoint/2010/main" val="1730000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3" name="Picture 12" descr="DSC_02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8" y="0"/>
            <a:ext cx="91709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4" name="Picture 424" descr="castle3.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1100" y="2561148"/>
            <a:ext cx="4887913"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Textfeld 1"/>
          <p:cNvSpPr txBox="1">
            <a:spLocks noChangeArrowheads="1"/>
          </p:cNvSpPr>
          <p:nvPr/>
        </p:nvSpPr>
        <p:spPr bwMode="auto">
          <a:xfrm>
            <a:off x="254000" y="-27384"/>
            <a:ext cx="8473025" cy="200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Calibri" charset="0"/>
                <a:ea typeface="ＭＳ Ｐゴシック" charset="-128"/>
                <a:cs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cs typeface="Geneva" charset="0"/>
              </a:defRPr>
            </a:lvl3pPr>
            <a:lvl4pPr marL="1600200" indent="-228600">
              <a:spcBef>
                <a:spcPct val="20000"/>
              </a:spcBef>
              <a:buFont typeface="Arial" charset="0"/>
              <a:buChar char="–"/>
              <a:defRPr sz="2000">
                <a:solidFill>
                  <a:schemeClr val="tx1"/>
                </a:solidFill>
                <a:latin typeface="Calibri" charset="0"/>
                <a:ea typeface="ＭＳ Ｐゴシック" charset="-128"/>
                <a:cs typeface="Geneva" charset="0"/>
              </a:defRPr>
            </a:lvl4pPr>
            <a:lvl5pPr marL="2057400" indent="-228600">
              <a:spcBef>
                <a:spcPct val="20000"/>
              </a:spcBef>
              <a:buFont typeface="Arial" charset="0"/>
              <a:buChar char="»"/>
              <a:defRPr sz="2000">
                <a:solidFill>
                  <a:schemeClr val="tx1"/>
                </a:solidFill>
                <a:latin typeface="Calibri" charset="0"/>
                <a:ea typeface="ＭＳ Ｐゴシック" charset="-128"/>
                <a:cs typeface="Geneva"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cs typeface="Geneva"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cs typeface="Geneva"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cs typeface="Geneva"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ea typeface="ＭＳ Ｐゴシック" charset="-128"/>
                <a:cs typeface="Geneva" charset="0"/>
              </a:defRPr>
            </a:lvl9pPr>
          </a:lstStyle>
          <a:p>
            <a:pPr>
              <a:buNone/>
            </a:pPr>
            <a:r>
              <a:rPr lang="de-DE" altLang="de-DE" sz="1800" dirty="0"/>
              <a:t>Problem: Schätzung der realen Oszillationen basierend auf einem limitierten Datenstück</a:t>
            </a:r>
            <a:endParaRPr lang="is-IS" altLang="de-DE" sz="1800" dirty="0"/>
          </a:p>
          <a:p>
            <a:pPr>
              <a:buNone/>
            </a:pPr>
            <a:r>
              <a:rPr lang="is-IS" altLang="de-DE" sz="1800" dirty="0"/>
              <a:t>→ nicht alle Frequenzen können aufgelöst werden!</a:t>
            </a:r>
            <a:endParaRPr lang="de-DE" altLang="de-DE" sz="1800" dirty="0"/>
          </a:p>
          <a:p>
            <a:pPr eaLnBrk="1" hangingPunct="1">
              <a:spcBef>
                <a:spcPct val="0"/>
              </a:spcBef>
              <a:buNone/>
            </a:pPr>
            <a:endParaRPr lang="de-DE" altLang="de-DE" sz="1700" dirty="0"/>
          </a:p>
          <a:p>
            <a:pPr eaLnBrk="1" hangingPunct="1">
              <a:spcBef>
                <a:spcPct val="0"/>
              </a:spcBef>
              <a:buNone/>
            </a:pPr>
            <a:r>
              <a:rPr lang="de-DE" altLang="de-DE" sz="1700" b="1" dirty="0"/>
              <a:t>Ziel der FFT: Rekonstruktion der Daten im Frequenzbereich anhand eines zeitlich begrenzten</a:t>
            </a:r>
          </a:p>
          <a:p>
            <a:pPr eaLnBrk="1" hangingPunct="1">
              <a:spcBef>
                <a:spcPct val="0"/>
              </a:spcBef>
              <a:buNone/>
            </a:pPr>
            <a:r>
              <a:rPr lang="de-DE" altLang="de-DE" sz="1700" b="1" dirty="0"/>
              <a:t>Datenstücks</a:t>
            </a:r>
          </a:p>
          <a:p>
            <a:pPr eaLnBrk="1" hangingPunct="1">
              <a:spcBef>
                <a:spcPct val="0"/>
              </a:spcBef>
              <a:buNone/>
            </a:pPr>
            <a:endParaRPr lang="de-DE" altLang="de-DE" sz="1700" dirty="0"/>
          </a:p>
          <a:p>
            <a:pPr eaLnBrk="1" hangingPunct="1">
              <a:spcBef>
                <a:spcPct val="0"/>
              </a:spcBef>
              <a:buNone/>
            </a:pPr>
            <a:endParaRPr lang="de-DE" altLang="de-DE" sz="1700" dirty="0"/>
          </a:p>
        </p:txBody>
      </p:sp>
    </p:spTree>
    <p:extLst>
      <p:ext uri="{BB962C8B-B14F-4D97-AF65-F5344CB8AC3E}">
        <p14:creationId xmlns:p14="http://schemas.microsoft.com/office/powerpoint/2010/main" val="961195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Spectral</a:t>
            </a:r>
            <a:r>
              <a:rPr lang="de-DE" dirty="0"/>
              <a:t> </a:t>
            </a:r>
            <a:r>
              <a:rPr lang="de-DE" dirty="0" err="1"/>
              <a:t>leakage</a:t>
            </a:r>
            <a:endParaRPr lang="de-DE" dirty="0"/>
          </a:p>
        </p:txBody>
      </p:sp>
      <p:sp>
        <p:nvSpPr>
          <p:cNvPr id="6" name="Textfeld 5">
            <a:extLst>
              <a:ext uri="{FF2B5EF4-FFF2-40B4-BE49-F238E27FC236}">
                <a16:creationId xmlns:a16="http://schemas.microsoft.com/office/drawing/2014/main" id="{FF1611BC-2DF1-0641-B743-A74BD6F03444}"/>
              </a:ext>
            </a:extLst>
          </p:cNvPr>
          <p:cNvSpPr txBox="1"/>
          <p:nvPr/>
        </p:nvSpPr>
        <p:spPr>
          <a:xfrm>
            <a:off x="755576" y="1988840"/>
            <a:ext cx="8113118" cy="553998"/>
          </a:xfrm>
          <a:prstGeom prst="rect">
            <a:avLst/>
          </a:prstGeom>
          <a:noFill/>
        </p:spPr>
        <p:txBody>
          <a:bodyPr wrap="none" rtlCol="0">
            <a:spAutoFit/>
          </a:bodyPr>
          <a:lstStyle/>
          <a:p>
            <a:r>
              <a:rPr lang="de-DE" sz="1500" dirty="0"/>
              <a:t>Problem: Sinuswellen sind unendlich lang, das aber EEG-Signal nicht </a:t>
            </a:r>
            <a:r>
              <a:rPr lang="de-DE" sz="1400" dirty="0"/>
              <a:t>→ nicht alle Frequenzen</a:t>
            </a:r>
          </a:p>
          <a:p>
            <a:r>
              <a:rPr lang="de-DE" sz="1400" dirty="0"/>
              <a:t>können optimal aufgelöst</a:t>
            </a:r>
            <a:r>
              <a:rPr lang="de-DE" sz="1500" dirty="0"/>
              <a:t> und es gibt </a:t>
            </a:r>
            <a:r>
              <a:rPr lang="de-DE" sz="1500" dirty="0" err="1"/>
              <a:t>Verschmierungen</a:t>
            </a:r>
            <a:r>
              <a:rPr lang="de-DE" sz="1500" dirty="0"/>
              <a:t> (= </a:t>
            </a:r>
            <a:r>
              <a:rPr lang="de-DE" sz="1500" dirty="0" err="1"/>
              <a:t>spectral</a:t>
            </a:r>
            <a:r>
              <a:rPr lang="de-DE" sz="1500" dirty="0"/>
              <a:t> </a:t>
            </a:r>
            <a:r>
              <a:rPr lang="de-DE" sz="1500" dirty="0" err="1"/>
              <a:t>leakage</a:t>
            </a:r>
            <a:r>
              <a:rPr lang="de-DE" sz="1500" dirty="0"/>
              <a:t>)</a:t>
            </a:r>
          </a:p>
        </p:txBody>
      </p:sp>
      <p:pic>
        <p:nvPicPr>
          <p:cNvPr id="10" name="Grafik 9">
            <a:extLst>
              <a:ext uri="{FF2B5EF4-FFF2-40B4-BE49-F238E27FC236}">
                <a16:creationId xmlns:a16="http://schemas.microsoft.com/office/drawing/2014/main" id="{90D08469-A908-5E4F-8755-5294ECF42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736" y="2760028"/>
            <a:ext cx="4882462" cy="3967001"/>
          </a:xfrm>
          <a:prstGeom prst="rect">
            <a:avLst/>
          </a:prstGeom>
        </p:spPr>
      </p:pic>
      <p:sp>
        <p:nvSpPr>
          <p:cNvPr id="11" name="Textfeld 10">
            <a:extLst>
              <a:ext uri="{FF2B5EF4-FFF2-40B4-BE49-F238E27FC236}">
                <a16:creationId xmlns:a16="http://schemas.microsoft.com/office/drawing/2014/main" id="{42F1F2B7-36D9-F04E-A261-337448E472B0}"/>
              </a:ext>
            </a:extLst>
          </p:cNvPr>
          <p:cNvSpPr txBox="1"/>
          <p:nvPr/>
        </p:nvSpPr>
        <p:spPr>
          <a:xfrm>
            <a:off x="1214377" y="3212976"/>
            <a:ext cx="981359" cy="276999"/>
          </a:xfrm>
          <a:prstGeom prst="rect">
            <a:avLst/>
          </a:prstGeom>
          <a:noFill/>
        </p:spPr>
        <p:txBody>
          <a:bodyPr wrap="none" rtlCol="0">
            <a:spAutoFit/>
          </a:bodyPr>
          <a:lstStyle/>
          <a:p>
            <a:r>
              <a:rPr lang="de-DE" sz="1200" b="1" dirty="0"/>
              <a:t>Sinuswelle</a:t>
            </a:r>
          </a:p>
        </p:txBody>
      </p:sp>
      <p:sp>
        <p:nvSpPr>
          <p:cNvPr id="12" name="Textfeld 11">
            <a:extLst>
              <a:ext uri="{FF2B5EF4-FFF2-40B4-BE49-F238E27FC236}">
                <a16:creationId xmlns:a16="http://schemas.microsoft.com/office/drawing/2014/main" id="{733A0BC5-C855-5443-AD2F-4E8E11A35D8C}"/>
              </a:ext>
            </a:extLst>
          </p:cNvPr>
          <p:cNvSpPr txBox="1"/>
          <p:nvPr/>
        </p:nvSpPr>
        <p:spPr>
          <a:xfrm>
            <a:off x="1192736" y="4605028"/>
            <a:ext cx="1024639" cy="276999"/>
          </a:xfrm>
          <a:prstGeom prst="rect">
            <a:avLst/>
          </a:prstGeom>
          <a:noFill/>
        </p:spPr>
        <p:txBody>
          <a:bodyPr wrap="none" rtlCol="0">
            <a:spAutoFit/>
          </a:bodyPr>
          <a:lstStyle/>
          <a:p>
            <a:r>
              <a:rPr lang="de-DE" sz="1200" b="1" dirty="0"/>
              <a:t>EEG-Signal</a:t>
            </a:r>
          </a:p>
        </p:txBody>
      </p:sp>
      <p:sp>
        <p:nvSpPr>
          <p:cNvPr id="13" name="Textfeld 12">
            <a:extLst>
              <a:ext uri="{FF2B5EF4-FFF2-40B4-BE49-F238E27FC236}">
                <a16:creationId xmlns:a16="http://schemas.microsoft.com/office/drawing/2014/main" id="{E8133048-9D4F-8545-8CF7-E9B938EA8C19}"/>
              </a:ext>
            </a:extLst>
          </p:cNvPr>
          <p:cNvSpPr txBox="1"/>
          <p:nvPr/>
        </p:nvSpPr>
        <p:spPr>
          <a:xfrm>
            <a:off x="295054" y="5858580"/>
            <a:ext cx="1922321" cy="276999"/>
          </a:xfrm>
          <a:prstGeom prst="rect">
            <a:avLst/>
          </a:prstGeom>
          <a:noFill/>
        </p:spPr>
        <p:txBody>
          <a:bodyPr wrap="none" rtlCol="0">
            <a:spAutoFit/>
          </a:bodyPr>
          <a:lstStyle/>
          <a:p>
            <a:r>
              <a:rPr lang="de-DE" sz="1200" b="1" dirty="0"/>
              <a:t>Optimiertes EEG-Signal</a:t>
            </a:r>
          </a:p>
        </p:txBody>
      </p:sp>
      <p:sp>
        <p:nvSpPr>
          <p:cNvPr id="14" name="Textfeld 13">
            <a:extLst>
              <a:ext uri="{FF2B5EF4-FFF2-40B4-BE49-F238E27FC236}">
                <a16:creationId xmlns:a16="http://schemas.microsoft.com/office/drawing/2014/main" id="{32F88A01-7191-DE4A-8CDF-DC4E5E4CE43F}"/>
              </a:ext>
            </a:extLst>
          </p:cNvPr>
          <p:cNvSpPr txBox="1"/>
          <p:nvPr/>
        </p:nvSpPr>
        <p:spPr>
          <a:xfrm>
            <a:off x="0" y="6592129"/>
            <a:ext cx="1401346" cy="246221"/>
          </a:xfrm>
          <a:prstGeom prst="rect">
            <a:avLst/>
          </a:prstGeom>
          <a:noFill/>
        </p:spPr>
        <p:txBody>
          <a:bodyPr wrap="none" rtlCol="0">
            <a:spAutoFit/>
          </a:bodyPr>
          <a:lstStyle/>
          <a:p>
            <a:r>
              <a:rPr lang="de-DE" sz="1000" dirty="0" err="1"/>
              <a:t>Schnupp</a:t>
            </a:r>
            <a:r>
              <a:rPr lang="de-DE" sz="1000" dirty="0"/>
              <a:t> et al. (2010)</a:t>
            </a:r>
          </a:p>
        </p:txBody>
      </p:sp>
      <p:sp>
        <p:nvSpPr>
          <p:cNvPr id="15" name="Textfeld 14">
            <a:extLst>
              <a:ext uri="{FF2B5EF4-FFF2-40B4-BE49-F238E27FC236}">
                <a16:creationId xmlns:a16="http://schemas.microsoft.com/office/drawing/2014/main" id="{68EBB9C7-2946-984D-9628-5BA88D072561}"/>
              </a:ext>
            </a:extLst>
          </p:cNvPr>
          <p:cNvSpPr txBox="1"/>
          <p:nvPr/>
        </p:nvSpPr>
        <p:spPr>
          <a:xfrm>
            <a:off x="7203975" y="4512694"/>
            <a:ext cx="1337226" cy="461665"/>
          </a:xfrm>
          <a:prstGeom prst="rect">
            <a:avLst/>
          </a:prstGeom>
          <a:noFill/>
        </p:spPr>
        <p:txBody>
          <a:bodyPr wrap="none" rtlCol="0">
            <a:spAutoFit/>
          </a:bodyPr>
          <a:lstStyle/>
          <a:p>
            <a:pPr algn="ctr"/>
            <a:r>
              <a:rPr lang="de-DE" sz="1200" b="1" dirty="0"/>
              <a:t>Verschmiertes</a:t>
            </a:r>
          </a:p>
          <a:p>
            <a:pPr algn="ctr"/>
            <a:r>
              <a:rPr lang="de-DE" sz="1200" b="1" dirty="0"/>
              <a:t>Powerspektrum</a:t>
            </a:r>
          </a:p>
        </p:txBody>
      </p:sp>
      <p:sp>
        <p:nvSpPr>
          <p:cNvPr id="16" name="Textfeld 15">
            <a:extLst>
              <a:ext uri="{FF2B5EF4-FFF2-40B4-BE49-F238E27FC236}">
                <a16:creationId xmlns:a16="http://schemas.microsoft.com/office/drawing/2014/main" id="{E2C9DBB2-FF25-1341-905A-0AE2E2A8E054}"/>
              </a:ext>
            </a:extLst>
          </p:cNvPr>
          <p:cNvSpPr txBox="1"/>
          <p:nvPr/>
        </p:nvSpPr>
        <p:spPr>
          <a:xfrm>
            <a:off x="7218263" y="5673914"/>
            <a:ext cx="1337226" cy="461665"/>
          </a:xfrm>
          <a:prstGeom prst="rect">
            <a:avLst/>
          </a:prstGeom>
          <a:noFill/>
        </p:spPr>
        <p:txBody>
          <a:bodyPr wrap="none" rtlCol="0">
            <a:spAutoFit/>
          </a:bodyPr>
          <a:lstStyle/>
          <a:p>
            <a:pPr algn="ctr"/>
            <a:r>
              <a:rPr lang="de-DE" sz="1200" b="1" dirty="0"/>
              <a:t>optimiertes</a:t>
            </a:r>
          </a:p>
          <a:p>
            <a:pPr algn="ctr"/>
            <a:r>
              <a:rPr lang="de-DE" sz="1200" b="1" dirty="0"/>
              <a:t>Powerspektrum</a:t>
            </a:r>
          </a:p>
        </p:txBody>
      </p:sp>
    </p:spTree>
    <p:extLst>
      <p:ext uri="{BB962C8B-B14F-4D97-AF65-F5344CB8AC3E}">
        <p14:creationId xmlns:p14="http://schemas.microsoft.com/office/powerpoint/2010/main" val="1155317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A5AC2D-00B3-0A41-B94A-2BF3CDFAEFF7}"/>
              </a:ext>
            </a:extLst>
          </p:cNvPr>
          <p:cNvSpPr>
            <a:spLocks noGrp="1"/>
          </p:cNvSpPr>
          <p:nvPr>
            <p:ph type="title"/>
          </p:nvPr>
        </p:nvSpPr>
        <p:spPr/>
        <p:txBody>
          <a:bodyPr/>
          <a:lstStyle/>
          <a:p>
            <a:r>
              <a:rPr lang="de-DE" dirty="0"/>
              <a:t>Was wird gemessen?</a:t>
            </a:r>
          </a:p>
        </p:txBody>
      </p:sp>
      <p:pic>
        <p:nvPicPr>
          <p:cNvPr id="4" name="Inhaltsplatzhalter 4">
            <a:extLst>
              <a:ext uri="{FF2B5EF4-FFF2-40B4-BE49-F238E27FC236}">
                <a16:creationId xmlns:a16="http://schemas.microsoft.com/office/drawing/2014/main" id="{EFCB317C-D89D-784A-99DB-4EE11FA5FA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99592" y="2205038"/>
            <a:ext cx="7270781" cy="3887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Rechteck 4">
            <a:extLst>
              <a:ext uri="{FF2B5EF4-FFF2-40B4-BE49-F238E27FC236}">
                <a16:creationId xmlns:a16="http://schemas.microsoft.com/office/drawing/2014/main" id="{5AED78AA-5010-A241-B0E1-999D1D87A669}"/>
              </a:ext>
            </a:extLst>
          </p:cNvPr>
          <p:cNvSpPr/>
          <p:nvPr/>
        </p:nvSpPr>
        <p:spPr>
          <a:xfrm>
            <a:off x="0" y="6642556"/>
            <a:ext cx="8469347" cy="215444"/>
          </a:xfrm>
          <a:prstGeom prst="rect">
            <a:avLst/>
          </a:prstGeom>
        </p:spPr>
        <p:txBody>
          <a:bodyPr wrap="square">
            <a:spAutoFit/>
          </a:bodyPr>
          <a:lstStyle/>
          <a:p>
            <a:r>
              <a:rPr lang="en-US" sz="800" dirty="0"/>
              <a:t>Purves et al. (</a:t>
            </a:r>
            <a:r>
              <a:rPr lang="is-IS" sz="800" dirty="0"/>
              <a:t>2008</a:t>
            </a:r>
            <a:r>
              <a:rPr lang="en-US" sz="800" dirty="0"/>
              <a:t>) Neuroscience</a:t>
            </a:r>
            <a:endParaRPr lang="de-DE" sz="800" dirty="0"/>
          </a:p>
        </p:txBody>
      </p:sp>
    </p:spTree>
    <p:extLst>
      <p:ext uri="{BB962C8B-B14F-4D97-AF65-F5344CB8AC3E}">
        <p14:creationId xmlns:p14="http://schemas.microsoft.com/office/powerpoint/2010/main" val="3836462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8180BB-A2BC-8F4A-BDC5-B6FF0CF367A4}"/>
              </a:ext>
            </a:extLst>
          </p:cNvPr>
          <p:cNvSpPr>
            <a:spLocks noGrp="1"/>
          </p:cNvSpPr>
          <p:nvPr>
            <p:ph type="title"/>
          </p:nvPr>
        </p:nvSpPr>
        <p:spPr/>
        <p:txBody>
          <a:bodyPr/>
          <a:lstStyle/>
          <a:p>
            <a:r>
              <a:rPr lang="de-DE" dirty="0"/>
              <a:t>Fensterfunktionen</a:t>
            </a:r>
          </a:p>
        </p:txBody>
      </p:sp>
      <p:pic>
        <p:nvPicPr>
          <p:cNvPr id="5" name="Inhaltsplatzhalter 4">
            <a:extLst>
              <a:ext uri="{FF2B5EF4-FFF2-40B4-BE49-F238E27FC236}">
                <a16:creationId xmlns:a16="http://schemas.microsoft.com/office/drawing/2014/main" id="{3FD80AD7-40BB-F246-A41B-E6715AABC3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780927"/>
            <a:ext cx="3135709" cy="2376090"/>
          </a:xfrm>
        </p:spPr>
      </p:pic>
      <p:grpSp>
        <p:nvGrpSpPr>
          <p:cNvPr id="9" name="Gruppieren 8">
            <a:extLst>
              <a:ext uri="{FF2B5EF4-FFF2-40B4-BE49-F238E27FC236}">
                <a16:creationId xmlns:a16="http://schemas.microsoft.com/office/drawing/2014/main" id="{918A9557-15BE-054E-80F6-035B7FA9E4B7}"/>
              </a:ext>
            </a:extLst>
          </p:cNvPr>
          <p:cNvGrpSpPr/>
          <p:nvPr/>
        </p:nvGrpSpPr>
        <p:grpSpPr>
          <a:xfrm>
            <a:off x="4330353" y="2420751"/>
            <a:ext cx="4563988" cy="3096443"/>
            <a:chOff x="4330353" y="2420751"/>
            <a:chExt cx="4563988" cy="3096443"/>
          </a:xfrm>
        </p:grpSpPr>
        <p:pic>
          <p:nvPicPr>
            <p:cNvPr id="7" name="Grafik 6">
              <a:extLst>
                <a:ext uri="{FF2B5EF4-FFF2-40B4-BE49-F238E27FC236}">
                  <a16:creationId xmlns:a16="http://schemas.microsoft.com/office/drawing/2014/main" id="{E8C57D3F-D5AD-D04B-87A8-4494163773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0353" y="2420751"/>
              <a:ext cx="4563988" cy="3096443"/>
            </a:xfrm>
            <a:prstGeom prst="rect">
              <a:avLst/>
            </a:prstGeom>
          </p:spPr>
        </p:pic>
        <p:sp>
          <p:nvSpPr>
            <p:cNvPr id="8" name="Rechteck 7">
              <a:extLst>
                <a:ext uri="{FF2B5EF4-FFF2-40B4-BE49-F238E27FC236}">
                  <a16:creationId xmlns:a16="http://schemas.microsoft.com/office/drawing/2014/main" id="{6F83BA17-0E2F-B24E-A9C3-BBD97728E705}"/>
                </a:ext>
              </a:extLst>
            </p:cNvPr>
            <p:cNvSpPr/>
            <p:nvPr/>
          </p:nvSpPr>
          <p:spPr bwMode="auto">
            <a:xfrm>
              <a:off x="6084168" y="4293096"/>
              <a:ext cx="1440160" cy="21602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
        <p:nvSpPr>
          <p:cNvPr id="10" name="Textfeld 9">
            <a:extLst>
              <a:ext uri="{FF2B5EF4-FFF2-40B4-BE49-F238E27FC236}">
                <a16:creationId xmlns:a16="http://schemas.microsoft.com/office/drawing/2014/main" id="{77CE9416-0D14-1744-B8A0-25FD146D249D}"/>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Tree>
    <p:extLst>
      <p:ext uri="{BB962C8B-B14F-4D97-AF65-F5344CB8AC3E}">
        <p14:creationId xmlns:p14="http://schemas.microsoft.com/office/powerpoint/2010/main" val="2300229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84B71F-5993-354D-8F1D-4289A2FE9162}"/>
              </a:ext>
            </a:extLst>
          </p:cNvPr>
          <p:cNvSpPr>
            <a:spLocks noGrp="1"/>
          </p:cNvSpPr>
          <p:nvPr>
            <p:ph type="title"/>
          </p:nvPr>
        </p:nvSpPr>
        <p:spPr/>
        <p:txBody>
          <a:bodyPr/>
          <a:lstStyle/>
          <a:p>
            <a:r>
              <a:rPr lang="de-DE" dirty="0"/>
              <a:t>Power = Neuronale Oszillation?</a:t>
            </a:r>
          </a:p>
        </p:txBody>
      </p:sp>
      <p:sp>
        <p:nvSpPr>
          <p:cNvPr id="3" name="Inhaltsplatzhalter 2">
            <a:extLst>
              <a:ext uri="{FF2B5EF4-FFF2-40B4-BE49-F238E27FC236}">
                <a16:creationId xmlns:a16="http://schemas.microsoft.com/office/drawing/2014/main" id="{8B5F6A10-D22B-C849-8BA6-AA4447E9BC21}"/>
              </a:ext>
            </a:extLst>
          </p:cNvPr>
          <p:cNvSpPr>
            <a:spLocks noGrp="1"/>
          </p:cNvSpPr>
          <p:nvPr>
            <p:ph idx="1"/>
          </p:nvPr>
        </p:nvSpPr>
        <p:spPr/>
        <p:txBody>
          <a:bodyPr/>
          <a:lstStyle/>
          <a:p>
            <a:pPr marL="285750" indent="-285750">
              <a:buFont typeface="Symbol" pitchFamily="2" charset="2"/>
              <a:buChar char="-"/>
            </a:pPr>
            <a:r>
              <a:rPr lang="de-DE" sz="1500" dirty="0"/>
              <a:t>Ist die Power in einem Frequenzbereich erhöht, </a:t>
            </a:r>
            <a:r>
              <a:rPr lang="de-DE" sz="1500" dirty="0" err="1"/>
              <a:t>heisst</a:t>
            </a:r>
            <a:r>
              <a:rPr lang="de-DE" sz="1500" dirty="0"/>
              <a:t> dies nicht zwingend, dass das Gehirn in diesem Frequenzbereich arbeitet (mathematischer Nachweis ≠ physiologischer Nachweis)</a:t>
            </a:r>
          </a:p>
          <a:p>
            <a:pPr marL="285750" indent="-285750">
              <a:buFont typeface="Symbol" pitchFamily="2" charset="2"/>
              <a:buChar char="-"/>
            </a:pPr>
            <a:r>
              <a:rPr lang="de-DE" sz="1500" dirty="0"/>
              <a:t>Generell beinhaltet ein Powerspektrum alle Angaben, um ein EEG-Signal wieder „herzustellen“ (von der Frequenz- in die Zeitdomäne zurückzurechnen). </a:t>
            </a:r>
          </a:p>
          <a:p>
            <a:pPr marL="285750" indent="-285750">
              <a:buFont typeface="Symbol" pitchFamily="2" charset="2"/>
              <a:buChar char="-"/>
            </a:pPr>
            <a:r>
              <a:rPr lang="de-DE" sz="1500" dirty="0"/>
              <a:t>Nur erhöhte Power in einem enger definiertem Frequenzband spiegeln wieder, dass das Gehirn in diesem Frequenzband aktiv ist</a:t>
            </a:r>
          </a:p>
        </p:txBody>
      </p:sp>
      <p:sp>
        <p:nvSpPr>
          <p:cNvPr id="4" name="Text Box 12">
            <a:extLst>
              <a:ext uri="{FF2B5EF4-FFF2-40B4-BE49-F238E27FC236}">
                <a16:creationId xmlns:a16="http://schemas.microsoft.com/office/drawing/2014/main" id="{C2EA7506-626F-A248-9009-52716DA69B96}"/>
              </a:ext>
            </a:extLst>
          </p:cNvPr>
          <p:cNvSpPr txBox="1">
            <a:spLocks noChangeArrowheads="1"/>
          </p:cNvSpPr>
          <p:nvPr/>
        </p:nvSpPr>
        <p:spPr bwMode="auto">
          <a:xfrm>
            <a:off x="0" y="6611779"/>
            <a:ext cx="787395"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37931725" indent="-37474525" eaLnBrk="0" hangingPunct="0">
              <a:defRPr sz="2400">
                <a:solidFill>
                  <a:schemeClr val="tx1"/>
                </a:solidFill>
                <a:latin typeface="Calibri" charset="0"/>
                <a:ea typeface="ＭＳ Ｐゴシック" charset="0"/>
              </a:defRPr>
            </a:lvl2pPr>
            <a:lvl3pPr eaLnBrk="0" hangingPunct="0">
              <a:defRPr sz="2400">
                <a:solidFill>
                  <a:schemeClr val="tx1"/>
                </a:solidFill>
                <a:latin typeface="Calibri" charset="0"/>
                <a:ea typeface="ＭＳ Ｐゴシック" charset="0"/>
              </a:defRPr>
            </a:lvl3pPr>
            <a:lvl4pPr eaLnBrk="0" hangingPunct="0">
              <a:defRPr sz="2400">
                <a:solidFill>
                  <a:schemeClr val="tx1"/>
                </a:solidFill>
                <a:latin typeface="Calibri" charset="0"/>
                <a:ea typeface="ＭＳ Ｐゴシック" charset="0"/>
              </a:defRPr>
            </a:lvl4pPr>
            <a:lvl5pPr eaLnBrk="0" hangingPunct="0">
              <a:defRPr sz="2400">
                <a:solidFill>
                  <a:schemeClr val="tx1"/>
                </a:solidFill>
                <a:latin typeface="Calibri" charset="0"/>
                <a:ea typeface="ＭＳ Ｐゴシック" charset="0"/>
              </a:defRPr>
            </a:lvl5pPr>
            <a:lvl6pPr marL="457200" eaLnBrk="0" fontAlgn="base" hangingPunct="0">
              <a:spcBef>
                <a:spcPct val="0"/>
              </a:spcBef>
              <a:spcAft>
                <a:spcPct val="0"/>
              </a:spcAft>
              <a:defRPr sz="2400">
                <a:solidFill>
                  <a:schemeClr val="tx1"/>
                </a:solidFill>
                <a:latin typeface="Calibri" charset="0"/>
                <a:ea typeface="ＭＳ Ｐゴシック" charset="0"/>
              </a:defRPr>
            </a:lvl6pPr>
            <a:lvl7pPr marL="914400" eaLnBrk="0" fontAlgn="base" hangingPunct="0">
              <a:spcBef>
                <a:spcPct val="0"/>
              </a:spcBef>
              <a:spcAft>
                <a:spcPct val="0"/>
              </a:spcAft>
              <a:defRPr sz="2400">
                <a:solidFill>
                  <a:schemeClr val="tx1"/>
                </a:solidFill>
                <a:latin typeface="Calibri" charset="0"/>
                <a:ea typeface="ＭＳ Ｐゴシック" charset="0"/>
              </a:defRPr>
            </a:lvl7pPr>
            <a:lvl8pPr marL="1371600" eaLnBrk="0" fontAlgn="base" hangingPunct="0">
              <a:spcBef>
                <a:spcPct val="0"/>
              </a:spcBef>
              <a:spcAft>
                <a:spcPct val="0"/>
              </a:spcAft>
              <a:defRPr sz="2400">
                <a:solidFill>
                  <a:schemeClr val="tx1"/>
                </a:solidFill>
                <a:latin typeface="Calibri" charset="0"/>
                <a:ea typeface="ＭＳ Ｐゴシック" charset="0"/>
              </a:defRPr>
            </a:lvl8pPr>
            <a:lvl9pPr marL="18288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de-DE" sz="1000" dirty="0">
                <a:cs typeface="Arial Unicode MS" charset="0"/>
              </a:rPr>
              <a:t>Luck (2005)</a:t>
            </a:r>
            <a:endParaRPr lang="de-DE" sz="1000" dirty="0"/>
          </a:p>
        </p:txBody>
      </p:sp>
      <p:grpSp>
        <p:nvGrpSpPr>
          <p:cNvPr id="14" name="Gruppieren 13">
            <a:extLst>
              <a:ext uri="{FF2B5EF4-FFF2-40B4-BE49-F238E27FC236}">
                <a16:creationId xmlns:a16="http://schemas.microsoft.com/office/drawing/2014/main" id="{DE1CE41F-735E-2343-82D4-8A55D9768EE4}"/>
              </a:ext>
            </a:extLst>
          </p:cNvPr>
          <p:cNvGrpSpPr/>
          <p:nvPr/>
        </p:nvGrpSpPr>
        <p:grpSpPr>
          <a:xfrm>
            <a:off x="2171700" y="4175968"/>
            <a:ext cx="4800600" cy="2565400"/>
            <a:chOff x="2171700" y="4046379"/>
            <a:chExt cx="4800600" cy="2565400"/>
          </a:xfrm>
        </p:grpSpPr>
        <p:pic>
          <p:nvPicPr>
            <p:cNvPr id="6" name="Grafik 5">
              <a:extLst>
                <a:ext uri="{FF2B5EF4-FFF2-40B4-BE49-F238E27FC236}">
                  <a16:creationId xmlns:a16="http://schemas.microsoft.com/office/drawing/2014/main" id="{24621971-84E9-C64B-B892-93036A29ED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1700" y="4046379"/>
              <a:ext cx="4800600" cy="2565400"/>
            </a:xfrm>
            <a:prstGeom prst="rect">
              <a:avLst/>
            </a:prstGeom>
          </p:spPr>
        </p:pic>
        <p:sp>
          <p:nvSpPr>
            <p:cNvPr id="9" name="Textfeld 8">
              <a:extLst>
                <a:ext uri="{FF2B5EF4-FFF2-40B4-BE49-F238E27FC236}">
                  <a16:creationId xmlns:a16="http://schemas.microsoft.com/office/drawing/2014/main" id="{F0CF1B88-E8A3-DF40-827A-671BC9DAA2DC}"/>
                </a:ext>
              </a:extLst>
            </p:cNvPr>
            <p:cNvSpPr txBox="1"/>
            <p:nvPr/>
          </p:nvSpPr>
          <p:spPr bwMode="auto">
            <a:xfrm>
              <a:off x="5148064" y="4365104"/>
              <a:ext cx="1016000" cy="1477147"/>
            </a:xfrm>
            <a:prstGeom prst="rect">
              <a:avLst/>
            </a:prstGeom>
            <a:noFill/>
          </p:spPr>
          <p:txBody>
            <a:bodyPr>
              <a:spAutoFit/>
            </a:bodyPr>
            <a:lstStyle/>
            <a:p>
              <a:pPr>
                <a:defRPr/>
              </a:pPr>
              <a:r>
                <a:rPr lang="de-DE" sz="9000" dirty="0">
                  <a:solidFill>
                    <a:srgbClr val="008000">
                      <a:alpha val="36000"/>
                    </a:srgbClr>
                  </a:solidFill>
                  <a:latin typeface="Zapf Dingbats"/>
                  <a:ea typeface="Zapf Dingbats"/>
                  <a:cs typeface="Zapf Dingbats"/>
                  <a:sym typeface="Zapf Dingbats"/>
                </a:rPr>
                <a:t>✓</a:t>
              </a:r>
              <a:endParaRPr lang="de-DE" sz="9000" dirty="0">
                <a:solidFill>
                  <a:srgbClr val="008000">
                    <a:alpha val="36000"/>
                  </a:srgbClr>
                </a:solidFill>
              </a:endParaRPr>
            </a:p>
          </p:txBody>
        </p:sp>
        <p:sp>
          <p:nvSpPr>
            <p:cNvPr id="10" name="Textfeld 9">
              <a:extLst>
                <a:ext uri="{FF2B5EF4-FFF2-40B4-BE49-F238E27FC236}">
                  <a16:creationId xmlns:a16="http://schemas.microsoft.com/office/drawing/2014/main" id="{D77E7938-E469-3340-A0AB-9F1A96005649}"/>
                </a:ext>
              </a:extLst>
            </p:cNvPr>
            <p:cNvSpPr txBox="1"/>
            <p:nvPr/>
          </p:nvSpPr>
          <p:spPr>
            <a:xfrm>
              <a:off x="3779912" y="4590415"/>
              <a:ext cx="896399" cy="1477328"/>
            </a:xfrm>
            <a:prstGeom prst="rect">
              <a:avLst/>
            </a:prstGeom>
            <a:noFill/>
          </p:spPr>
          <p:txBody>
            <a:bodyPr wrap="none">
              <a:spAutoFit/>
            </a:bodyPr>
            <a:lstStyle/>
            <a:p>
              <a:pPr>
                <a:defRPr/>
              </a:pPr>
              <a:r>
                <a:rPr lang="de-DE" sz="9000" dirty="0">
                  <a:solidFill>
                    <a:srgbClr val="800000">
                      <a:alpha val="28000"/>
                    </a:srgbClr>
                  </a:solidFill>
                  <a:latin typeface="Zapf Dingbats"/>
                  <a:ea typeface="Zapf Dingbats"/>
                  <a:cs typeface="Zapf Dingbats"/>
                  <a:sym typeface="Zapf Dingbats"/>
                </a:rPr>
                <a:t>✗</a:t>
              </a:r>
              <a:r>
                <a:rPr lang="de-DE" dirty="0"/>
                <a:t> </a:t>
              </a:r>
            </a:p>
          </p:txBody>
        </p:sp>
        <p:sp>
          <p:nvSpPr>
            <p:cNvPr id="12" name="Eckige Klammer rechts 11">
              <a:extLst>
                <a:ext uri="{FF2B5EF4-FFF2-40B4-BE49-F238E27FC236}">
                  <a16:creationId xmlns:a16="http://schemas.microsoft.com/office/drawing/2014/main" id="{FD86B17A-E9F7-3740-9C29-733CAFD2367D}"/>
                </a:ext>
              </a:extLst>
            </p:cNvPr>
            <p:cNvSpPr/>
            <p:nvPr/>
          </p:nvSpPr>
          <p:spPr bwMode="auto">
            <a:xfrm>
              <a:off x="2987824" y="4941168"/>
              <a:ext cx="45719" cy="288032"/>
            </a:xfrm>
            <a:prstGeom prst="rightBracket">
              <a:avLst/>
            </a:prstGeom>
            <a:noFill/>
            <a:ln w="38100" cap="flat" cmpd="sng" algn="ctr">
              <a:solidFill>
                <a:srgbClr val="00B050">
                  <a:alpha val="74000"/>
                </a:srgb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3" name="Eckige Klammer rechts 12">
              <a:extLst>
                <a:ext uri="{FF2B5EF4-FFF2-40B4-BE49-F238E27FC236}">
                  <a16:creationId xmlns:a16="http://schemas.microsoft.com/office/drawing/2014/main" id="{E75673D9-A213-274E-AD46-ADC9AE6CF221}"/>
                </a:ext>
              </a:extLst>
            </p:cNvPr>
            <p:cNvSpPr/>
            <p:nvPr/>
          </p:nvSpPr>
          <p:spPr bwMode="auto">
            <a:xfrm>
              <a:off x="3131840" y="4725144"/>
              <a:ext cx="72008" cy="1342598"/>
            </a:xfrm>
            <a:prstGeom prst="rightBracket">
              <a:avLst/>
            </a:prstGeom>
            <a:noFill/>
            <a:ln w="38100" cap="flat" cmpd="sng" algn="ctr">
              <a:solidFill>
                <a:srgbClr val="C00000">
                  <a:alpha val="55000"/>
                </a:srgbClr>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296412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0320FE-672B-E54D-9539-B6406BA931C4}"/>
              </a:ext>
            </a:extLst>
          </p:cNvPr>
          <p:cNvSpPr>
            <a:spLocks noGrp="1"/>
          </p:cNvSpPr>
          <p:nvPr>
            <p:ph type="title"/>
          </p:nvPr>
        </p:nvSpPr>
        <p:spPr/>
        <p:txBody>
          <a:bodyPr/>
          <a:lstStyle/>
          <a:p>
            <a:r>
              <a:rPr lang="de-DE" dirty="0"/>
              <a:t>Literatur</a:t>
            </a:r>
          </a:p>
        </p:txBody>
      </p:sp>
      <p:sp>
        <p:nvSpPr>
          <p:cNvPr id="3" name="Inhaltsplatzhalter 2">
            <a:extLst>
              <a:ext uri="{FF2B5EF4-FFF2-40B4-BE49-F238E27FC236}">
                <a16:creationId xmlns:a16="http://schemas.microsoft.com/office/drawing/2014/main" id="{76343240-4B24-EC48-80EC-EA18FB973FC7}"/>
              </a:ext>
            </a:extLst>
          </p:cNvPr>
          <p:cNvSpPr>
            <a:spLocks noGrp="1"/>
          </p:cNvSpPr>
          <p:nvPr>
            <p:ph idx="1"/>
          </p:nvPr>
        </p:nvSpPr>
        <p:spPr/>
        <p:txBody>
          <a:bodyPr/>
          <a:lstStyle/>
          <a:p>
            <a:pPr marL="285750" indent="-285750">
              <a:buFont typeface="Symbol" pitchFamily="2" charset="2"/>
              <a:buChar char="-"/>
            </a:pPr>
            <a:r>
              <a:rPr lang="de-DE" dirty="0"/>
              <a:t>Cohen, M.X. (2014). </a:t>
            </a:r>
            <a:r>
              <a:rPr lang="de-DE" dirty="0" err="1"/>
              <a:t>Analyzing</a:t>
            </a:r>
            <a:r>
              <a:rPr lang="de-DE" dirty="0"/>
              <a:t> </a:t>
            </a:r>
            <a:r>
              <a:rPr lang="de-DE" dirty="0" err="1"/>
              <a:t>Neural</a:t>
            </a:r>
            <a:r>
              <a:rPr lang="de-DE" dirty="0"/>
              <a:t> Time Series Data. MIT University Press, 1st </a:t>
            </a:r>
            <a:r>
              <a:rPr lang="de-DE" dirty="0" err="1"/>
              <a:t>edition</a:t>
            </a:r>
            <a:r>
              <a:rPr lang="de-DE" dirty="0"/>
              <a:t>. ISBN: 978-0262019873.</a:t>
            </a:r>
          </a:p>
          <a:p>
            <a:pPr marL="285750" indent="-285750">
              <a:buFont typeface="Symbol" pitchFamily="2" charset="2"/>
              <a:buChar char="-"/>
            </a:pPr>
            <a:r>
              <a:rPr lang="de-DE" dirty="0"/>
              <a:t>Kirschstein, T. (2008). Wie entsteht das EEG? Das Neurophysiologie-Labor, pp. 29-37.</a:t>
            </a:r>
          </a:p>
          <a:p>
            <a:pPr marL="285750" indent="-285750">
              <a:buFont typeface="Symbol" pitchFamily="2" charset="2"/>
              <a:buChar char="-"/>
            </a:pPr>
            <a:r>
              <a:rPr lang="de-DE" dirty="0"/>
              <a:t>Luck, S.J. (2005) An </a:t>
            </a:r>
            <a:r>
              <a:rPr lang="de-DE" dirty="0" err="1"/>
              <a:t>introduction</a:t>
            </a:r>
            <a:r>
              <a:rPr lang="de-DE" dirty="0"/>
              <a:t> </a:t>
            </a:r>
            <a:r>
              <a:rPr lang="de-DE" dirty="0" err="1"/>
              <a:t>to</a:t>
            </a:r>
            <a:r>
              <a:rPr lang="de-DE" dirty="0"/>
              <a:t> </a:t>
            </a:r>
            <a:r>
              <a:rPr lang="de-DE" dirty="0" err="1"/>
              <a:t>the</a:t>
            </a:r>
            <a:r>
              <a:rPr lang="de-DE" dirty="0"/>
              <a:t> event-</a:t>
            </a:r>
            <a:r>
              <a:rPr lang="de-DE" dirty="0" err="1"/>
              <a:t>related</a:t>
            </a:r>
            <a:r>
              <a:rPr lang="de-DE" dirty="0"/>
              <a:t> potential </a:t>
            </a:r>
            <a:r>
              <a:rPr lang="de-DE" dirty="0" err="1"/>
              <a:t>technique</a:t>
            </a:r>
            <a:r>
              <a:rPr lang="de-DE" dirty="0"/>
              <a:t>. MIT Press, 2nd </a:t>
            </a:r>
            <a:r>
              <a:rPr lang="de-DE" dirty="0" err="1"/>
              <a:t>edition</a:t>
            </a:r>
            <a:r>
              <a:rPr lang="de-DE" dirty="0"/>
              <a:t>. ISBN: </a:t>
            </a:r>
            <a:r>
              <a:rPr lang="de-CH" dirty="0"/>
              <a:t>978-0262525855.</a:t>
            </a:r>
          </a:p>
          <a:p>
            <a:pPr marL="285750" indent="-285750">
              <a:buFont typeface="Symbol" pitchFamily="2" charset="2"/>
              <a:buChar char="-"/>
            </a:pPr>
            <a:r>
              <a:rPr lang="de-CH" dirty="0" err="1"/>
              <a:t>Schnupp</a:t>
            </a:r>
            <a:r>
              <a:rPr lang="de-CH" dirty="0"/>
              <a:t>, J., Nelken, I., King, A.J. (2010). </a:t>
            </a:r>
            <a:r>
              <a:rPr lang="de-CH" dirty="0" err="1"/>
              <a:t>Auditory</a:t>
            </a:r>
            <a:r>
              <a:rPr lang="de-CH" dirty="0"/>
              <a:t> </a:t>
            </a:r>
            <a:r>
              <a:rPr lang="de-CH" dirty="0" err="1"/>
              <a:t>Neuroscience</a:t>
            </a:r>
            <a:r>
              <a:rPr lang="de-CH" dirty="0"/>
              <a:t>: Making Sense </a:t>
            </a:r>
            <a:r>
              <a:rPr lang="de-CH" dirty="0" err="1"/>
              <a:t>of</a:t>
            </a:r>
            <a:r>
              <a:rPr lang="de-CH" dirty="0"/>
              <a:t> Sound. </a:t>
            </a:r>
            <a:r>
              <a:rPr lang="de-DE" dirty="0"/>
              <a:t>MIT University Press. ISBN: 978-0262518024.</a:t>
            </a:r>
            <a:endParaRPr lang="de-CH" dirty="0"/>
          </a:p>
          <a:p>
            <a:pPr marL="285750" indent="-285750">
              <a:buFont typeface="Symbol" pitchFamily="2" charset="2"/>
              <a:buChar char="-"/>
            </a:pPr>
            <a:r>
              <a:rPr lang="de-CH" dirty="0" err="1"/>
              <a:t>Ulhaas</a:t>
            </a:r>
            <a:r>
              <a:rPr lang="de-CH" dirty="0"/>
              <a:t>, P.J., Singer, W. (2010). Abnormal </a:t>
            </a:r>
            <a:r>
              <a:rPr lang="de-CH" dirty="0" err="1"/>
              <a:t>neural</a:t>
            </a:r>
            <a:r>
              <a:rPr lang="de-CH" dirty="0"/>
              <a:t> </a:t>
            </a:r>
            <a:r>
              <a:rPr lang="de-CH" dirty="0" err="1"/>
              <a:t>oscillations</a:t>
            </a:r>
            <a:r>
              <a:rPr lang="de-CH" dirty="0"/>
              <a:t> </a:t>
            </a:r>
            <a:r>
              <a:rPr lang="de-CH" dirty="0" err="1"/>
              <a:t>and</a:t>
            </a:r>
            <a:r>
              <a:rPr lang="de-CH" dirty="0"/>
              <a:t> </a:t>
            </a:r>
            <a:r>
              <a:rPr lang="de-CH" dirty="0" err="1"/>
              <a:t>synchrony</a:t>
            </a:r>
            <a:r>
              <a:rPr lang="de-CH" dirty="0"/>
              <a:t> in </a:t>
            </a:r>
            <a:r>
              <a:rPr lang="de-CH" dirty="0" err="1"/>
              <a:t>schizophrenia</a:t>
            </a:r>
            <a:r>
              <a:rPr lang="de-CH" dirty="0"/>
              <a:t>. </a:t>
            </a:r>
            <a:r>
              <a:rPr lang="de-CH" dirty="0" err="1"/>
              <a:t>Nat</a:t>
            </a:r>
            <a:r>
              <a:rPr lang="de-CH" dirty="0"/>
              <a:t> </a:t>
            </a:r>
            <a:r>
              <a:rPr lang="de-CH" dirty="0" err="1"/>
              <a:t>Rev</a:t>
            </a:r>
            <a:r>
              <a:rPr lang="de-CH" dirty="0"/>
              <a:t> </a:t>
            </a:r>
            <a:r>
              <a:rPr lang="de-CH" dirty="0" err="1"/>
              <a:t>Neursoci</a:t>
            </a:r>
            <a:r>
              <a:rPr lang="de-CH" dirty="0"/>
              <a:t>, 11(2):100-13. </a:t>
            </a:r>
            <a:r>
              <a:rPr lang="de-CH" dirty="0" err="1"/>
              <a:t>doi</a:t>
            </a:r>
            <a:r>
              <a:rPr lang="de-CH" dirty="0"/>
              <a:t>: 10.1038/nrn2774.</a:t>
            </a:r>
            <a:endParaRPr lang="de-DE" dirty="0"/>
          </a:p>
        </p:txBody>
      </p:sp>
    </p:spTree>
    <p:extLst>
      <p:ext uri="{BB962C8B-B14F-4D97-AF65-F5344CB8AC3E}">
        <p14:creationId xmlns:p14="http://schemas.microsoft.com/office/powerpoint/2010/main" val="251330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94E35-3361-4A46-81DA-A1BFB39F3F5E}"/>
              </a:ext>
            </a:extLst>
          </p:cNvPr>
          <p:cNvSpPr>
            <a:spLocks noGrp="1"/>
          </p:cNvSpPr>
          <p:nvPr>
            <p:ph type="title"/>
          </p:nvPr>
        </p:nvSpPr>
        <p:spPr/>
        <p:txBody>
          <a:bodyPr/>
          <a:lstStyle/>
          <a:p>
            <a:r>
              <a:rPr lang="de-DE" dirty="0"/>
              <a:t>Appendix</a:t>
            </a:r>
          </a:p>
        </p:txBody>
      </p:sp>
    </p:spTree>
    <p:extLst>
      <p:ext uri="{BB962C8B-B14F-4D97-AF65-F5344CB8AC3E}">
        <p14:creationId xmlns:p14="http://schemas.microsoft.com/office/powerpoint/2010/main" val="3770455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0C864915-E0A0-494C-ACBB-343870B0EE62}"/>
              </a:ext>
            </a:extLst>
          </p:cNvPr>
          <p:cNvSpPr txBox="1">
            <a:spLocks/>
          </p:cNvSpPr>
          <p:nvPr/>
        </p:nvSpPr>
        <p:spPr bwMode="auto">
          <a:xfrm>
            <a:off x="1052513" y="1420813"/>
            <a:ext cx="7343775" cy="503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36000" rIns="0" bIns="0" numCol="1" anchor="t" anchorCtr="0" compatLnSpc="1">
            <a:prstTxWarp prst="textNoShape">
              <a:avLst/>
            </a:prstTxWarp>
          </a:bodyPr>
          <a:lstStyle>
            <a:lvl1pPr algn="l" rtl="0" eaLnBrk="1" fontAlgn="base" hangingPunct="1">
              <a:spcBef>
                <a:spcPct val="0"/>
              </a:spcBef>
              <a:spcAft>
                <a:spcPct val="0"/>
              </a:spcAft>
              <a:defRPr sz="2400" b="1" kern="1200">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2400" b="1">
                <a:solidFill>
                  <a:schemeClr val="tx2"/>
                </a:solidFill>
                <a:latin typeface="Arial" panose="020B0604020202020204" pitchFamily="34" charset="0"/>
                <a:cs typeface="Arial" panose="020B0604020202020204" pitchFamily="34" charset="0"/>
              </a:defRPr>
            </a:lvl9pPr>
          </a:lstStyle>
          <a:p>
            <a:r>
              <a:rPr lang="de-DE"/>
              <a:t>Zeitreihensignal: Kreisbahn</a:t>
            </a:r>
            <a:endParaRPr lang="de-DE" dirty="0"/>
          </a:p>
        </p:txBody>
      </p:sp>
      <p:grpSp>
        <p:nvGrpSpPr>
          <p:cNvPr id="14" name="Gruppieren 13">
            <a:extLst>
              <a:ext uri="{FF2B5EF4-FFF2-40B4-BE49-F238E27FC236}">
                <a16:creationId xmlns:a16="http://schemas.microsoft.com/office/drawing/2014/main" id="{749E398F-8FC3-DC4D-8F95-FD51592B503E}"/>
              </a:ext>
            </a:extLst>
          </p:cNvPr>
          <p:cNvGrpSpPr/>
          <p:nvPr/>
        </p:nvGrpSpPr>
        <p:grpSpPr>
          <a:xfrm>
            <a:off x="235772" y="2254518"/>
            <a:ext cx="4374156" cy="3045031"/>
            <a:chOff x="467544" y="2636912"/>
            <a:chExt cx="4374156" cy="3045031"/>
          </a:xfrm>
        </p:grpSpPr>
        <p:pic>
          <p:nvPicPr>
            <p:cNvPr id="5" name="Picture 4">
              <a:extLst>
                <a:ext uri="{FF2B5EF4-FFF2-40B4-BE49-F238E27FC236}">
                  <a16:creationId xmlns:a16="http://schemas.microsoft.com/office/drawing/2014/main" id="{8512198B-F7A2-9947-B5D3-AC140BCE5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2636912"/>
              <a:ext cx="4374156" cy="3045031"/>
            </a:xfrm>
            <a:prstGeom prst="rect">
              <a:avLst/>
            </a:prstGeom>
          </p:spPr>
        </p:pic>
        <p:sp>
          <p:nvSpPr>
            <p:cNvPr id="6" name="TextBox 5">
              <a:extLst>
                <a:ext uri="{FF2B5EF4-FFF2-40B4-BE49-F238E27FC236}">
                  <a16:creationId xmlns:a16="http://schemas.microsoft.com/office/drawing/2014/main" id="{7EC39D79-A943-7743-8BBF-F5D278525990}"/>
                </a:ext>
              </a:extLst>
            </p:cNvPr>
            <p:cNvSpPr txBox="1"/>
            <p:nvPr/>
          </p:nvSpPr>
          <p:spPr>
            <a:xfrm>
              <a:off x="2301280" y="4150050"/>
              <a:ext cx="1906291" cy="307777"/>
            </a:xfrm>
            <a:prstGeom prst="rect">
              <a:avLst/>
            </a:prstGeom>
            <a:noFill/>
          </p:spPr>
          <p:txBody>
            <a:bodyPr wrap="none" rtlCol="0">
              <a:spAutoFit/>
            </a:bodyPr>
            <a:lstStyle/>
            <a:p>
              <a:r>
                <a:rPr lang="en-US" sz="1400" dirty="0" err="1">
                  <a:solidFill>
                    <a:srgbClr val="FF0000"/>
                  </a:solidFill>
                </a:rPr>
                <a:t>Cosinus-Komponente</a:t>
              </a:r>
              <a:endParaRPr lang="en-US" sz="1400" dirty="0">
                <a:solidFill>
                  <a:srgbClr val="FF0000"/>
                </a:solidFill>
              </a:endParaRPr>
            </a:p>
          </p:txBody>
        </p:sp>
        <p:sp>
          <p:nvSpPr>
            <p:cNvPr id="7" name="TextBox 6">
              <a:extLst>
                <a:ext uri="{FF2B5EF4-FFF2-40B4-BE49-F238E27FC236}">
                  <a16:creationId xmlns:a16="http://schemas.microsoft.com/office/drawing/2014/main" id="{65D6A3DE-9DB1-3D4C-9AF9-B2F9CAE82774}"/>
                </a:ext>
              </a:extLst>
            </p:cNvPr>
            <p:cNvSpPr txBox="1"/>
            <p:nvPr/>
          </p:nvSpPr>
          <p:spPr>
            <a:xfrm rot="16200000">
              <a:off x="991812" y="3718336"/>
              <a:ext cx="1707519" cy="307777"/>
            </a:xfrm>
            <a:prstGeom prst="rect">
              <a:avLst/>
            </a:prstGeom>
            <a:noFill/>
          </p:spPr>
          <p:txBody>
            <a:bodyPr wrap="none" rtlCol="0">
              <a:spAutoFit/>
            </a:bodyPr>
            <a:lstStyle/>
            <a:p>
              <a:r>
                <a:rPr lang="en-US" sz="1400" dirty="0">
                  <a:solidFill>
                    <a:srgbClr val="FF0000"/>
                  </a:solidFill>
                </a:rPr>
                <a:t>Sinus-</a:t>
              </a:r>
              <a:r>
                <a:rPr lang="en-US" sz="1400" dirty="0" err="1">
                  <a:solidFill>
                    <a:srgbClr val="FF0000"/>
                  </a:solidFill>
                </a:rPr>
                <a:t>Komponente</a:t>
              </a:r>
              <a:endParaRPr lang="en-US" sz="1400" dirty="0">
                <a:solidFill>
                  <a:srgbClr val="FF0000"/>
                </a:solidFill>
              </a:endParaRPr>
            </a:p>
          </p:txBody>
        </p:sp>
        <p:cxnSp>
          <p:nvCxnSpPr>
            <p:cNvPr id="8" name="Straight Connector 9">
              <a:extLst>
                <a:ext uri="{FF2B5EF4-FFF2-40B4-BE49-F238E27FC236}">
                  <a16:creationId xmlns:a16="http://schemas.microsoft.com/office/drawing/2014/main" id="{73E53963-1543-E648-A489-8642A2E681CE}"/>
                </a:ext>
              </a:extLst>
            </p:cNvPr>
            <p:cNvCxnSpPr>
              <a:cxnSpLocks/>
            </p:cNvCxnSpPr>
            <p:nvPr/>
          </p:nvCxnSpPr>
          <p:spPr>
            <a:xfrm flipV="1">
              <a:off x="2148880" y="3311850"/>
              <a:ext cx="1222176" cy="8275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14">
              <a:extLst>
                <a:ext uri="{FF2B5EF4-FFF2-40B4-BE49-F238E27FC236}">
                  <a16:creationId xmlns:a16="http://schemas.microsoft.com/office/drawing/2014/main" id="{F2FA7FC0-7553-9042-816F-114AE952CBF6}"/>
                </a:ext>
              </a:extLst>
            </p:cNvPr>
            <p:cNvCxnSpPr>
              <a:cxnSpLocks/>
            </p:cNvCxnSpPr>
            <p:nvPr/>
          </p:nvCxnSpPr>
          <p:spPr>
            <a:xfrm>
              <a:off x="3368080" y="3311850"/>
              <a:ext cx="0" cy="82751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 name="Textfeld 9">
            <a:extLst>
              <a:ext uri="{FF2B5EF4-FFF2-40B4-BE49-F238E27FC236}">
                <a16:creationId xmlns:a16="http://schemas.microsoft.com/office/drawing/2014/main" id="{5E2B8A26-0991-1548-B1F3-994987C26DDA}"/>
              </a:ext>
            </a:extLst>
          </p:cNvPr>
          <p:cNvSpPr txBox="1"/>
          <p:nvPr/>
        </p:nvSpPr>
        <p:spPr>
          <a:xfrm>
            <a:off x="788104" y="5598601"/>
            <a:ext cx="2313005" cy="830997"/>
          </a:xfrm>
          <a:prstGeom prst="rect">
            <a:avLst/>
          </a:prstGeom>
          <a:noFill/>
        </p:spPr>
        <p:txBody>
          <a:bodyPr wrap="none" rtlCol="0">
            <a:spAutoFit/>
          </a:bodyPr>
          <a:lstStyle/>
          <a:p>
            <a:r>
              <a:rPr lang="de-DE" sz="1200" dirty="0"/>
              <a:t>Amplitude = Länge des Vektors</a:t>
            </a:r>
          </a:p>
          <a:p>
            <a:endParaRPr lang="de-DE" sz="1200" dirty="0"/>
          </a:p>
          <a:p>
            <a:r>
              <a:rPr lang="de-DE" sz="1200" dirty="0"/>
              <a:t>Phase = Winkel des Vektors</a:t>
            </a:r>
          </a:p>
          <a:p>
            <a:endParaRPr lang="de-DE" sz="1200" dirty="0"/>
          </a:p>
        </p:txBody>
      </p:sp>
      <p:grpSp>
        <p:nvGrpSpPr>
          <p:cNvPr id="15" name="Gruppierung 16">
            <a:extLst>
              <a:ext uri="{FF2B5EF4-FFF2-40B4-BE49-F238E27FC236}">
                <a16:creationId xmlns:a16="http://schemas.microsoft.com/office/drawing/2014/main" id="{B533C48D-EF97-DA43-A8A4-D2407E8EB2C3}"/>
              </a:ext>
            </a:extLst>
          </p:cNvPr>
          <p:cNvGrpSpPr/>
          <p:nvPr/>
        </p:nvGrpSpPr>
        <p:grpSpPr>
          <a:xfrm>
            <a:off x="4609928" y="4256381"/>
            <a:ext cx="4091537" cy="2086336"/>
            <a:chOff x="127000" y="1701800"/>
            <a:chExt cx="8966200" cy="4572000"/>
          </a:xfrm>
        </p:grpSpPr>
        <p:pic>
          <p:nvPicPr>
            <p:cNvPr id="16" name="Picture 7" descr="fig2.jpg">
              <a:extLst>
                <a:ext uri="{FF2B5EF4-FFF2-40B4-BE49-F238E27FC236}">
                  <a16:creationId xmlns:a16="http://schemas.microsoft.com/office/drawing/2014/main" id="{EEF4966C-1384-F94D-9536-A1972B5581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22600" y="17018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descr="fig3.jpg">
              <a:extLst>
                <a:ext uri="{FF2B5EF4-FFF2-40B4-BE49-F238E27FC236}">
                  <a16:creationId xmlns:a16="http://schemas.microsoft.com/office/drawing/2014/main" id="{7E07B630-1C6A-394F-9B78-8B6A5EF3121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21000" y="31115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fig4.jpg">
              <a:extLst>
                <a:ext uri="{FF2B5EF4-FFF2-40B4-BE49-F238E27FC236}">
                  <a16:creationId xmlns:a16="http://schemas.microsoft.com/office/drawing/2014/main" id="{2D93BDCD-1676-E44A-9BA6-CE770ACECAB4}"/>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21000" y="45593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2" descr="fig1.jpg">
              <a:extLst>
                <a:ext uri="{FF2B5EF4-FFF2-40B4-BE49-F238E27FC236}">
                  <a16:creationId xmlns:a16="http://schemas.microsoft.com/office/drawing/2014/main" id="{23BD190E-42BC-1D41-9371-AEB14F69F90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27000" y="3048000"/>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3" descr="fig6.jpg">
              <a:extLst>
                <a:ext uri="{FF2B5EF4-FFF2-40B4-BE49-F238E27FC236}">
                  <a16:creationId xmlns:a16="http://schemas.microsoft.com/office/drawing/2014/main" id="{FCAC0824-80C2-F341-AF83-C7734A01605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83200" y="2540000"/>
              <a:ext cx="3810000"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1" name="Straight Arrow Connector 2">
              <a:extLst>
                <a:ext uri="{FF2B5EF4-FFF2-40B4-BE49-F238E27FC236}">
                  <a16:creationId xmlns:a16="http://schemas.microsoft.com/office/drawing/2014/main" id="{B96EA4F9-71E5-F44F-87F6-6355331E2807}"/>
                </a:ext>
              </a:extLst>
            </p:cNvPr>
            <p:cNvCxnSpPr>
              <a:cxnSpLocks noChangeShapeType="1"/>
            </p:cNvCxnSpPr>
            <p:nvPr/>
          </p:nvCxnSpPr>
          <p:spPr bwMode="auto">
            <a:xfrm flipV="1">
              <a:off x="2311400" y="2578100"/>
              <a:ext cx="914400" cy="91440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Straight Arrow Connector 9">
              <a:extLst>
                <a:ext uri="{FF2B5EF4-FFF2-40B4-BE49-F238E27FC236}">
                  <a16:creationId xmlns:a16="http://schemas.microsoft.com/office/drawing/2014/main" id="{3683D243-C377-2042-AC66-9763BD24A3DC}"/>
                </a:ext>
              </a:extLst>
            </p:cNvPr>
            <p:cNvCxnSpPr>
              <a:cxnSpLocks noChangeShapeType="1"/>
            </p:cNvCxnSpPr>
            <p:nvPr/>
          </p:nvCxnSpPr>
          <p:spPr bwMode="auto">
            <a:xfrm>
              <a:off x="2311400" y="4178300"/>
              <a:ext cx="838200" cy="114300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Straight Arrow Connector 13">
              <a:extLst>
                <a:ext uri="{FF2B5EF4-FFF2-40B4-BE49-F238E27FC236}">
                  <a16:creationId xmlns:a16="http://schemas.microsoft.com/office/drawing/2014/main" id="{C52C0DC3-AF33-AB4C-8057-27C62603DBC1}"/>
                </a:ext>
              </a:extLst>
            </p:cNvPr>
            <p:cNvCxnSpPr>
              <a:cxnSpLocks noChangeShapeType="1"/>
            </p:cNvCxnSpPr>
            <p:nvPr/>
          </p:nvCxnSpPr>
          <p:spPr bwMode="auto">
            <a:xfrm>
              <a:off x="2311400" y="3797300"/>
              <a:ext cx="762000" cy="15240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 name="Straight Arrow Connector 14">
              <a:extLst>
                <a:ext uri="{FF2B5EF4-FFF2-40B4-BE49-F238E27FC236}">
                  <a16:creationId xmlns:a16="http://schemas.microsoft.com/office/drawing/2014/main" id="{BBADCAA0-00C5-9F4D-91FE-6BBEEE16FBE8}"/>
                </a:ext>
              </a:extLst>
            </p:cNvPr>
            <p:cNvCxnSpPr>
              <a:cxnSpLocks noChangeShapeType="1"/>
            </p:cNvCxnSpPr>
            <p:nvPr/>
          </p:nvCxnSpPr>
          <p:spPr bwMode="auto">
            <a:xfrm>
              <a:off x="5207000" y="2444750"/>
              <a:ext cx="762000" cy="74295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Straight Arrow Connector 17">
              <a:extLst>
                <a:ext uri="{FF2B5EF4-FFF2-40B4-BE49-F238E27FC236}">
                  <a16:creationId xmlns:a16="http://schemas.microsoft.com/office/drawing/2014/main" id="{9335C566-EC3A-A742-99BA-8689AB896E0D}"/>
                </a:ext>
              </a:extLst>
            </p:cNvPr>
            <p:cNvCxnSpPr>
              <a:cxnSpLocks noChangeShapeType="1"/>
            </p:cNvCxnSpPr>
            <p:nvPr/>
          </p:nvCxnSpPr>
          <p:spPr bwMode="auto">
            <a:xfrm>
              <a:off x="5207000" y="3968750"/>
              <a:ext cx="914400" cy="95250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 name="Straight Arrow Connector 19">
              <a:extLst>
                <a:ext uri="{FF2B5EF4-FFF2-40B4-BE49-F238E27FC236}">
                  <a16:creationId xmlns:a16="http://schemas.microsoft.com/office/drawing/2014/main" id="{B40999BC-A7B9-0349-9266-B196FF303624}"/>
                </a:ext>
              </a:extLst>
            </p:cNvPr>
            <p:cNvCxnSpPr>
              <a:cxnSpLocks noChangeShapeType="1"/>
            </p:cNvCxnSpPr>
            <p:nvPr/>
          </p:nvCxnSpPr>
          <p:spPr bwMode="auto">
            <a:xfrm flipV="1">
              <a:off x="5207000" y="4940300"/>
              <a:ext cx="1143000" cy="457200"/>
            </a:xfrm>
            <a:prstGeom prst="straightConnector1">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grpSp>
      <p:sp>
        <p:nvSpPr>
          <p:cNvPr id="27" name="Gebogener Pfeil 26">
            <a:extLst>
              <a:ext uri="{FF2B5EF4-FFF2-40B4-BE49-F238E27FC236}">
                <a16:creationId xmlns:a16="http://schemas.microsoft.com/office/drawing/2014/main" id="{825BCEC4-22F2-4D41-BE08-3DFBB44FD3B5}"/>
              </a:ext>
            </a:extLst>
          </p:cNvPr>
          <p:cNvSpPr/>
          <p:nvPr/>
        </p:nvSpPr>
        <p:spPr bwMode="auto">
          <a:xfrm>
            <a:off x="3818361" y="3259584"/>
            <a:ext cx="2232215" cy="1875211"/>
          </a:xfrm>
          <a:prstGeom prst="circularArrow">
            <a:avLst>
              <a:gd name="adj1" fmla="val 2919"/>
              <a:gd name="adj2" fmla="val 559809"/>
              <a:gd name="adj3" fmla="val 21032205"/>
              <a:gd name="adj4" fmla="val 16035683"/>
              <a:gd name="adj5" fmla="val 5822"/>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9464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8A1025-3458-7E4E-89B0-159C0CA0E679}"/>
              </a:ext>
            </a:extLst>
          </p:cNvPr>
          <p:cNvSpPr>
            <a:spLocks noGrp="1"/>
          </p:cNvSpPr>
          <p:nvPr>
            <p:ph type="title"/>
          </p:nvPr>
        </p:nvSpPr>
        <p:spPr/>
        <p:txBody>
          <a:bodyPr/>
          <a:lstStyle/>
          <a:p>
            <a:r>
              <a:rPr lang="de-DE" dirty="0" err="1"/>
              <a:t>Skalaprodukt</a:t>
            </a:r>
            <a:endParaRPr lang="de-DE" dirty="0"/>
          </a:p>
        </p:txBody>
      </p:sp>
      <p:sp>
        <p:nvSpPr>
          <p:cNvPr id="3" name="Inhaltsplatzhalter 2">
            <a:extLst>
              <a:ext uri="{FF2B5EF4-FFF2-40B4-BE49-F238E27FC236}">
                <a16:creationId xmlns:a16="http://schemas.microsoft.com/office/drawing/2014/main" id="{B74CE816-7337-664B-9113-9BB7EB9B0AD8}"/>
              </a:ext>
            </a:extLst>
          </p:cNvPr>
          <p:cNvSpPr>
            <a:spLocks noGrp="1"/>
          </p:cNvSpPr>
          <p:nvPr>
            <p:ph idx="1"/>
          </p:nvPr>
        </p:nvSpPr>
        <p:spPr/>
        <p:txBody>
          <a:bodyPr/>
          <a:lstStyle/>
          <a:p>
            <a:r>
              <a:rPr lang="de-DE" sz="1500" dirty="0"/>
              <a:t>…ist eine Multiplikation zweier Vektoren:</a:t>
            </a:r>
          </a:p>
        </p:txBody>
      </p:sp>
      <p:sp>
        <p:nvSpPr>
          <p:cNvPr id="4" name="Textfeld 3">
            <a:extLst>
              <a:ext uri="{FF2B5EF4-FFF2-40B4-BE49-F238E27FC236}">
                <a16:creationId xmlns:a16="http://schemas.microsoft.com/office/drawing/2014/main" id="{B0FDED20-2D13-4A4D-8CE9-C0CC6919B752}"/>
              </a:ext>
            </a:extLst>
          </p:cNvPr>
          <p:cNvSpPr txBox="1"/>
          <p:nvPr/>
        </p:nvSpPr>
        <p:spPr>
          <a:xfrm>
            <a:off x="0" y="6592129"/>
            <a:ext cx="2773516" cy="246221"/>
          </a:xfrm>
          <a:prstGeom prst="rect">
            <a:avLst/>
          </a:prstGeom>
          <a:noFill/>
        </p:spPr>
        <p:txBody>
          <a:bodyPr wrap="none" rtlCol="0">
            <a:spAutoFit/>
          </a:bodyPr>
          <a:lstStyle/>
          <a:p>
            <a:r>
              <a:rPr lang="de-DE" sz="1000" dirty="0">
                <a:hlinkClick r:id="rId3"/>
              </a:rPr>
              <a:t>https://de.m.wikipedia.org/wiki/Skalarprodukt</a:t>
            </a:r>
            <a:r>
              <a:rPr lang="de-DE" sz="1000" dirty="0"/>
              <a:t>;</a:t>
            </a:r>
          </a:p>
        </p:txBody>
      </p:sp>
      <p:pic>
        <p:nvPicPr>
          <p:cNvPr id="8" name="Grafik 7">
            <a:extLst>
              <a:ext uri="{FF2B5EF4-FFF2-40B4-BE49-F238E27FC236}">
                <a16:creationId xmlns:a16="http://schemas.microsoft.com/office/drawing/2014/main" id="{53BBD274-5C20-2546-8307-055A9AE9B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0065" y="2996952"/>
            <a:ext cx="2311935" cy="434918"/>
          </a:xfrm>
          <a:prstGeom prst="rect">
            <a:avLst/>
          </a:prstGeom>
        </p:spPr>
      </p:pic>
      <p:pic>
        <p:nvPicPr>
          <p:cNvPr id="12" name="Grafik 11">
            <a:extLst>
              <a:ext uri="{FF2B5EF4-FFF2-40B4-BE49-F238E27FC236}">
                <a16:creationId xmlns:a16="http://schemas.microsoft.com/office/drawing/2014/main" id="{853A364C-FB66-6643-AAE9-FC2332967F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64740" y="2497138"/>
            <a:ext cx="1927540" cy="1487462"/>
          </a:xfrm>
          <a:prstGeom prst="rect">
            <a:avLst/>
          </a:prstGeom>
        </p:spPr>
      </p:pic>
      <p:pic>
        <p:nvPicPr>
          <p:cNvPr id="14" name="Grafik 13">
            <a:extLst>
              <a:ext uri="{FF2B5EF4-FFF2-40B4-BE49-F238E27FC236}">
                <a16:creationId xmlns:a16="http://schemas.microsoft.com/office/drawing/2014/main" id="{CB469719-E15B-3648-93DA-AFEEAD80C7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7704" y="4050979"/>
            <a:ext cx="5328592" cy="2339982"/>
          </a:xfrm>
          <a:prstGeom prst="rect">
            <a:avLst/>
          </a:prstGeom>
        </p:spPr>
      </p:pic>
      <p:pic>
        <p:nvPicPr>
          <p:cNvPr id="16" name="Grafik 15">
            <a:extLst>
              <a:ext uri="{FF2B5EF4-FFF2-40B4-BE49-F238E27FC236}">
                <a16:creationId xmlns:a16="http://schemas.microsoft.com/office/drawing/2014/main" id="{175108F1-E80C-0740-923D-EC5000ED00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50436" y="4116194"/>
            <a:ext cx="1397248" cy="257388"/>
          </a:xfrm>
          <a:prstGeom prst="rect">
            <a:avLst/>
          </a:prstGeom>
        </p:spPr>
      </p:pic>
    </p:spTree>
    <p:extLst>
      <p:ext uri="{BB962C8B-B14F-4D97-AF65-F5344CB8AC3E}">
        <p14:creationId xmlns:p14="http://schemas.microsoft.com/office/powerpoint/2010/main" val="2839745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2F211-FE75-5348-8964-EFBC180EB0E5}"/>
              </a:ext>
            </a:extLst>
          </p:cNvPr>
          <p:cNvSpPr>
            <a:spLocks noGrp="1"/>
          </p:cNvSpPr>
          <p:nvPr>
            <p:ph type="title"/>
          </p:nvPr>
        </p:nvSpPr>
        <p:spPr/>
        <p:txBody>
          <a:bodyPr/>
          <a:lstStyle/>
          <a:p>
            <a:r>
              <a:rPr lang="de-DE" dirty="0" err="1"/>
              <a:t>Convolution</a:t>
            </a:r>
            <a:endParaRPr lang="de-DE" dirty="0"/>
          </a:p>
        </p:txBody>
      </p:sp>
      <p:sp>
        <p:nvSpPr>
          <p:cNvPr id="3" name="Inhaltsplatzhalter 2">
            <a:extLst>
              <a:ext uri="{FF2B5EF4-FFF2-40B4-BE49-F238E27FC236}">
                <a16:creationId xmlns:a16="http://schemas.microsoft.com/office/drawing/2014/main" id="{E2871D56-6E51-B048-9E64-D0AD58541B80}"/>
              </a:ext>
            </a:extLst>
          </p:cNvPr>
          <p:cNvSpPr>
            <a:spLocks noGrp="1"/>
          </p:cNvSpPr>
          <p:nvPr>
            <p:ph idx="1"/>
          </p:nvPr>
        </p:nvSpPr>
        <p:spPr/>
        <p:txBody>
          <a:bodyPr/>
          <a:lstStyle/>
          <a:p>
            <a:r>
              <a:rPr lang="de-DE" sz="1500" dirty="0"/>
              <a:t>…ist die Erweiterung deines Punktprodukts und zeigt wie ähnlich zwei Vektoren zueinander sind (statistische Interpretation) via wiederholte Berechnung des Punktprodukts.</a:t>
            </a:r>
          </a:p>
          <a:p>
            <a:endParaRPr lang="de-DE" dirty="0"/>
          </a:p>
          <a:p>
            <a:r>
              <a:rPr lang="de-DE" sz="1500" dirty="0"/>
              <a:t>Ein Vektor wird als Signal angesehen, der andere als Kernel (= „</a:t>
            </a:r>
            <a:r>
              <a:rPr lang="de-DE" sz="1500" dirty="0" err="1"/>
              <a:t>template</a:t>
            </a:r>
            <a:r>
              <a:rPr lang="de-DE" sz="1500" dirty="0"/>
              <a:t>“).</a:t>
            </a:r>
          </a:p>
        </p:txBody>
      </p:sp>
      <p:pic>
        <p:nvPicPr>
          <p:cNvPr id="5" name="Grafik 4">
            <a:extLst>
              <a:ext uri="{FF2B5EF4-FFF2-40B4-BE49-F238E27FC236}">
                <a16:creationId xmlns:a16="http://schemas.microsoft.com/office/drawing/2014/main" id="{826D71D8-46F5-B54F-9C7D-F17EB83F0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90" y="3714476"/>
            <a:ext cx="2233750" cy="2682773"/>
          </a:xfrm>
          <a:prstGeom prst="rect">
            <a:avLst/>
          </a:prstGeom>
        </p:spPr>
      </p:pic>
      <p:sp>
        <p:nvSpPr>
          <p:cNvPr id="6" name="Textfeld 5">
            <a:extLst>
              <a:ext uri="{FF2B5EF4-FFF2-40B4-BE49-F238E27FC236}">
                <a16:creationId xmlns:a16="http://schemas.microsoft.com/office/drawing/2014/main" id="{D3E110B7-4010-0848-B067-F6F952F8256D}"/>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
        <p:nvSpPr>
          <p:cNvPr id="7" name="Textfeld 6">
            <a:extLst>
              <a:ext uri="{FF2B5EF4-FFF2-40B4-BE49-F238E27FC236}">
                <a16:creationId xmlns:a16="http://schemas.microsoft.com/office/drawing/2014/main" id="{A097F02C-556D-E44E-8090-13F17E2D1BAE}"/>
              </a:ext>
            </a:extLst>
          </p:cNvPr>
          <p:cNvSpPr txBox="1"/>
          <p:nvPr/>
        </p:nvSpPr>
        <p:spPr>
          <a:xfrm>
            <a:off x="899592" y="6397250"/>
            <a:ext cx="4807909" cy="276999"/>
          </a:xfrm>
          <a:prstGeom prst="rect">
            <a:avLst/>
          </a:prstGeom>
          <a:noFill/>
        </p:spPr>
        <p:txBody>
          <a:bodyPr wrap="square" rtlCol="0">
            <a:spAutoFit/>
          </a:bodyPr>
          <a:lstStyle/>
          <a:p>
            <a:r>
              <a:rPr lang="de-DE" sz="1200" dirty="0"/>
              <a:t>A = Signal, B = Kernel, C = </a:t>
            </a:r>
            <a:r>
              <a:rPr lang="de-DE" sz="1200" dirty="0" err="1"/>
              <a:t>Convolution</a:t>
            </a:r>
            <a:endParaRPr lang="de-DE" sz="1200" dirty="0"/>
          </a:p>
        </p:txBody>
      </p:sp>
      <p:pic>
        <p:nvPicPr>
          <p:cNvPr id="11" name="Grafik 10">
            <a:extLst>
              <a:ext uri="{FF2B5EF4-FFF2-40B4-BE49-F238E27FC236}">
                <a16:creationId xmlns:a16="http://schemas.microsoft.com/office/drawing/2014/main" id="{B0CEC3DB-D198-9441-803E-A67EA3017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5219" y="3861048"/>
            <a:ext cx="2134933" cy="1844218"/>
          </a:xfrm>
          <a:prstGeom prst="rect">
            <a:avLst/>
          </a:prstGeom>
        </p:spPr>
      </p:pic>
      <p:pic>
        <p:nvPicPr>
          <p:cNvPr id="13" name="Grafik 12">
            <a:extLst>
              <a:ext uri="{FF2B5EF4-FFF2-40B4-BE49-F238E27FC236}">
                <a16:creationId xmlns:a16="http://schemas.microsoft.com/office/drawing/2014/main" id="{36CFBCEC-47ED-F940-AFD2-587545680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521" y="3861048"/>
            <a:ext cx="2053911" cy="1790826"/>
          </a:xfrm>
          <a:prstGeom prst="rect">
            <a:avLst/>
          </a:prstGeom>
        </p:spPr>
      </p:pic>
      <p:sp>
        <p:nvSpPr>
          <p:cNvPr id="14" name="Textfeld 13">
            <a:extLst>
              <a:ext uri="{FF2B5EF4-FFF2-40B4-BE49-F238E27FC236}">
                <a16:creationId xmlns:a16="http://schemas.microsoft.com/office/drawing/2014/main" id="{0E95C7A4-53E1-144E-BBD0-7AAA0B2C287C}"/>
              </a:ext>
            </a:extLst>
          </p:cNvPr>
          <p:cNvSpPr txBox="1"/>
          <p:nvPr/>
        </p:nvSpPr>
        <p:spPr>
          <a:xfrm>
            <a:off x="5940152" y="4668463"/>
            <a:ext cx="415498" cy="369332"/>
          </a:xfrm>
          <a:prstGeom prst="rect">
            <a:avLst/>
          </a:prstGeom>
          <a:noFill/>
        </p:spPr>
        <p:txBody>
          <a:bodyPr wrap="none" rtlCol="0">
            <a:spAutoFit/>
          </a:bodyPr>
          <a:lstStyle/>
          <a:p>
            <a:r>
              <a:rPr lang="de-DE" sz="1800" dirty="0"/>
              <a:t>→</a:t>
            </a:r>
            <a:endParaRPr lang="de-DE" dirty="0"/>
          </a:p>
        </p:txBody>
      </p:sp>
      <p:pic>
        <p:nvPicPr>
          <p:cNvPr id="16" name="Grafik 15">
            <a:extLst>
              <a:ext uri="{FF2B5EF4-FFF2-40B4-BE49-F238E27FC236}">
                <a16:creationId xmlns:a16="http://schemas.microsoft.com/office/drawing/2014/main" id="{A6B63D0B-8C91-294E-A503-11A131A02C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1152" y="5886172"/>
            <a:ext cx="1873498" cy="784063"/>
          </a:xfrm>
          <a:prstGeom prst="rect">
            <a:avLst/>
          </a:prstGeom>
        </p:spPr>
      </p:pic>
    </p:spTree>
    <p:extLst>
      <p:ext uri="{BB962C8B-B14F-4D97-AF65-F5344CB8AC3E}">
        <p14:creationId xmlns:p14="http://schemas.microsoft.com/office/powerpoint/2010/main" val="27853076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1157D94-8265-D94C-8091-F03855092E24}"/>
              </a:ext>
            </a:extLst>
          </p:cNvPr>
          <p:cNvSpPr>
            <a:spLocks noGrp="1"/>
          </p:cNvSpPr>
          <p:nvPr>
            <p:ph type="title"/>
          </p:nvPr>
        </p:nvSpPr>
        <p:spPr/>
        <p:txBody>
          <a:bodyPr/>
          <a:lstStyle/>
          <a:p>
            <a:r>
              <a:rPr lang="de-DE" dirty="0"/>
              <a:t>Problem bei der </a:t>
            </a:r>
            <a:r>
              <a:rPr lang="de-DE" dirty="0" err="1"/>
              <a:t>Convolution</a:t>
            </a:r>
            <a:endParaRPr lang="de-DE" dirty="0"/>
          </a:p>
        </p:txBody>
      </p:sp>
      <p:pic>
        <p:nvPicPr>
          <p:cNvPr id="5" name="Inhaltsplatzhalter 4">
            <a:extLst>
              <a:ext uri="{FF2B5EF4-FFF2-40B4-BE49-F238E27FC236}">
                <a16:creationId xmlns:a16="http://schemas.microsoft.com/office/drawing/2014/main" id="{E1C5275C-0919-B14C-8139-DFE34583410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9696" y="2204864"/>
            <a:ext cx="4904608" cy="3300820"/>
          </a:xfrm>
        </p:spPr>
      </p:pic>
      <p:sp>
        <p:nvSpPr>
          <p:cNvPr id="6" name="Textfeld 5">
            <a:extLst>
              <a:ext uri="{FF2B5EF4-FFF2-40B4-BE49-F238E27FC236}">
                <a16:creationId xmlns:a16="http://schemas.microsoft.com/office/drawing/2014/main" id="{0DE1C2A9-4B22-BE4B-8FBE-8D2035712C63}"/>
              </a:ext>
            </a:extLst>
          </p:cNvPr>
          <p:cNvSpPr txBox="1"/>
          <p:nvPr/>
        </p:nvSpPr>
        <p:spPr>
          <a:xfrm>
            <a:off x="0" y="6592129"/>
            <a:ext cx="963725" cy="246221"/>
          </a:xfrm>
          <a:prstGeom prst="rect">
            <a:avLst/>
          </a:prstGeom>
          <a:noFill/>
        </p:spPr>
        <p:txBody>
          <a:bodyPr wrap="none" rtlCol="0">
            <a:spAutoFit/>
          </a:bodyPr>
          <a:lstStyle/>
          <a:p>
            <a:r>
              <a:rPr lang="de-DE" sz="1000" dirty="0"/>
              <a:t>Cohen (2014)</a:t>
            </a:r>
          </a:p>
        </p:txBody>
      </p:sp>
    </p:spTree>
    <p:extLst>
      <p:ext uri="{BB962C8B-B14F-4D97-AF65-F5344CB8AC3E}">
        <p14:creationId xmlns:p14="http://schemas.microsoft.com/office/powerpoint/2010/main" val="1031974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18301F9-BFAB-0247-9A21-5D2C88CB6FE5}"/>
              </a:ext>
            </a:extLst>
          </p:cNvPr>
          <p:cNvSpPr>
            <a:spLocks noGrp="1"/>
          </p:cNvSpPr>
          <p:nvPr>
            <p:ph type="title"/>
          </p:nvPr>
        </p:nvSpPr>
        <p:spPr/>
        <p:txBody>
          <a:bodyPr/>
          <a:lstStyle/>
          <a:p>
            <a:r>
              <a:rPr lang="de-DE" dirty="0"/>
              <a:t>Frequenz – Amplitude – </a:t>
            </a:r>
            <a:r>
              <a:rPr lang="de-DE" dirty="0" err="1"/>
              <a:t>Synchronizität</a:t>
            </a:r>
            <a:r>
              <a:rPr lang="de-DE" dirty="0"/>
              <a:t> </a:t>
            </a:r>
          </a:p>
        </p:txBody>
      </p:sp>
      <p:sp>
        <p:nvSpPr>
          <p:cNvPr id="4" name="Rechteck 3">
            <a:extLst>
              <a:ext uri="{FF2B5EF4-FFF2-40B4-BE49-F238E27FC236}">
                <a16:creationId xmlns:a16="http://schemas.microsoft.com/office/drawing/2014/main" id="{881CA7B6-FC64-204C-9CD8-BB96C9C41422}"/>
              </a:ext>
            </a:extLst>
          </p:cNvPr>
          <p:cNvSpPr/>
          <p:nvPr/>
        </p:nvSpPr>
        <p:spPr>
          <a:xfrm>
            <a:off x="0" y="6611826"/>
            <a:ext cx="8469347" cy="246221"/>
          </a:xfrm>
          <a:prstGeom prst="rect">
            <a:avLst/>
          </a:prstGeom>
        </p:spPr>
        <p:txBody>
          <a:bodyPr wrap="square">
            <a:spAutoFit/>
          </a:bodyPr>
          <a:lstStyle/>
          <a:p>
            <a:r>
              <a:rPr lang="en-US" sz="1000" dirty="0" err="1"/>
              <a:t>Kirschstein</a:t>
            </a:r>
            <a:r>
              <a:rPr lang="en-US" sz="1000" dirty="0"/>
              <a:t> (2008) </a:t>
            </a:r>
            <a:r>
              <a:rPr lang="en-US" sz="1000" dirty="0" err="1"/>
              <a:t>Wie</a:t>
            </a:r>
            <a:r>
              <a:rPr lang="en-US" sz="1000" dirty="0"/>
              <a:t> </a:t>
            </a:r>
            <a:r>
              <a:rPr lang="en-US" sz="1000" dirty="0" err="1"/>
              <a:t>entseht</a:t>
            </a:r>
            <a:r>
              <a:rPr lang="en-US" sz="1000" dirty="0"/>
              <a:t> das EEG? Das </a:t>
            </a:r>
            <a:r>
              <a:rPr lang="en-US" sz="1000" dirty="0" err="1"/>
              <a:t>Neurophysiolgie</a:t>
            </a:r>
            <a:r>
              <a:rPr lang="en-US" sz="1000" dirty="0"/>
              <a:t>-Labor</a:t>
            </a:r>
            <a:endParaRPr lang="de-DE" sz="1000" dirty="0"/>
          </a:p>
        </p:txBody>
      </p:sp>
      <p:pic>
        <p:nvPicPr>
          <p:cNvPr id="5" name="Bild 4" descr="Bildschirmfoto 2015-09-14 um 16.27.06.png">
            <a:extLst>
              <a:ext uri="{FF2B5EF4-FFF2-40B4-BE49-F238E27FC236}">
                <a16:creationId xmlns:a16="http://schemas.microsoft.com/office/drawing/2014/main" id="{01421956-4175-AF48-B23E-8B356D3A1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1225" y="1973992"/>
            <a:ext cx="4021550" cy="3559797"/>
          </a:xfrm>
          <a:prstGeom prst="rect">
            <a:avLst/>
          </a:prstGeom>
        </p:spPr>
      </p:pic>
      <p:sp>
        <p:nvSpPr>
          <p:cNvPr id="6" name="Textfeld 5">
            <a:extLst>
              <a:ext uri="{FF2B5EF4-FFF2-40B4-BE49-F238E27FC236}">
                <a16:creationId xmlns:a16="http://schemas.microsoft.com/office/drawing/2014/main" id="{E994C9CF-2CA8-3F40-97FF-B8C4D696F3F7}"/>
              </a:ext>
            </a:extLst>
          </p:cNvPr>
          <p:cNvSpPr txBox="1"/>
          <p:nvPr/>
        </p:nvSpPr>
        <p:spPr>
          <a:xfrm>
            <a:off x="1464727" y="5731088"/>
            <a:ext cx="5741252" cy="784830"/>
          </a:xfrm>
          <a:prstGeom prst="rect">
            <a:avLst/>
          </a:prstGeom>
          <a:noFill/>
        </p:spPr>
        <p:txBody>
          <a:bodyPr wrap="none" rtlCol="0">
            <a:spAutoFit/>
          </a:bodyPr>
          <a:lstStyle/>
          <a:p>
            <a:r>
              <a:rPr lang="de-DE" sz="1500" dirty="0"/>
              <a:t>→ Je mehr Neurone synchron feuern, desto höher die Amplitude </a:t>
            </a:r>
          </a:p>
          <a:p>
            <a:r>
              <a:rPr lang="de-DE" sz="1500" dirty="0"/>
              <a:t>→ (A-)</a:t>
            </a:r>
            <a:r>
              <a:rPr lang="de-DE" sz="1500" dirty="0" err="1"/>
              <a:t>Synchronizität</a:t>
            </a:r>
            <a:r>
              <a:rPr lang="de-DE" sz="1500" dirty="0"/>
              <a:t> steht im Zusammenhang mit der Frequenz!</a:t>
            </a:r>
          </a:p>
          <a:p>
            <a:r>
              <a:rPr lang="de-DE" sz="1500" dirty="0"/>
              <a:t>  </a:t>
            </a:r>
          </a:p>
        </p:txBody>
      </p:sp>
    </p:spTree>
    <p:extLst>
      <p:ext uri="{BB962C8B-B14F-4D97-AF65-F5344CB8AC3E}">
        <p14:creationId xmlns:p14="http://schemas.microsoft.com/office/powerpoint/2010/main" val="1400406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Hans Berger – Alphawellen </a:t>
            </a:r>
          </a:p>
        </p:txBody>
      </p:sp>
      <p:pic>
        <p:nvPicPr>
          <p:cNvPr id="4" name="Inhaltsplatzhalt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7584" y="2204864"/>
            <a:ext cx="3162290" cy="3058039"/>
          </a:xfrm>
        </p:spPr>
      </p:pic>
      <p:sp>
        <p:nvSpPr>
          <p:cNvPr id="5" name="Textfeld 4"/>
          <p:cNvSpPr txBox="1"/>
          <p:nvPr/>
        </p:nvSpPr>
        <p:spPr>
          <a:xfrm>
            <a:off x="2072739" y="5240578"/>
            <a:ext cx="671979" cy="353943"/>
          </a:xfrm>
          <a:prstGeom prst="rect">
            <a:avLst/>
          </a:prstGeom>
          <a:noFill/>
        </p:spPr>
        <p:txBody>
          <a:bodyPr wrap="none" rtlCol="0">
            <a:spAutoFit/>
          </a:bodyPr>
          <a:lstStyle/>
          <a:p>
            <a:r>
              <a:rPr lang="de-DE" dirty="0"/>
              <a:t>1929</a:t>
            </a:r>
          </a:p>
        </p:txBody>
      </p:sp>
      <p:pic>
        <p:nvPicPr>
          <p:cNvPr id="6" name="Inhaltsplatzhalter 4">
            <a:extLst>
              <a:ext uri="{FF2B5EF4-FFF2-40B4-BE49-F238E27FC236}">
                <a16:creationId xmlns:a16="http://schemas.microsoft.com/office/drawing/2014/main" id="{527BED81-B985-8B40-A028-3A51ADD82638}"/>
              </a:ext>
            </a:extLst>
          </p:cNvPr>
          <p:cNvPicPr>
            <a:picLocks noChangeAspect="1"/>
          </p:cNvPicPr>
          <p:nvPr/>
        </p:nvPicPr>
        <p:blipFill rotWithShape="1">
          <a:blip r:embed="rId4">
            <a:extLst>
              <a:ext uri="{28A0092B-C50C-407E-A947-70E740481C1C}">
                <a14:useLocalDpi xmlns:a14="http://schemas.microsoft.com/office/drawing/2010/main" val="0"/>
              </a:ext>
            </a:extLst>
          </a:blip>
          <a:srcRect r="26545"/>
          <a:stretch/>
        </p:blipFill>
        <p:spPr bwMode="auto">
          <a:xfrm>
            <a:off x="4211961" y="2209428"/>
            <a:ext cx="4031928" cy="30724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3317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3" y="1771650"/>
            <a:ext cx="7515255" cy="4537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hteck 7"/>
          <p:cNvSpPr/>
          <p:nvPr/>
        </p:nvSpPr>
        <p:spPr bwMode="auto">
          <a:xfrm>
            <a:off x="900113" y="2044645"/>
            <a:ext cx="4175943" cy="383262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2" name="Titel 1"/>
          <p:cNvSpPr>
            <a:spLocks noGrp="1"/>
          </p:cNvSpPr>
          <p:nvPr>
            <p:ph type="title"/>
          </p:nvPr>
        </p:nvSpPr>
        <p:spPr/>
        <p:txBody>
          <a:bodyPr/>
          <a:lstStyle/>
          <a:p>
            <a:r>
              <a:rPr lang="de-DE" dirty="0"/>
              <a:t>Frequenzbänder</a:t>
            </a:r>
            <a:br>
              <a:rPr lang="de-DE" dirty="0"/>
            </a:br>
            <a:r>
              <a:rPr lang="de-DE" sz="1500" dirty="0"/>
              <a:t>Kommunikation zwischen Hirnregionen</a:t>
            </a:r>
          </a:p>
        </p:txBody>
      </p:sp>
      <p:sp>
        <p:nvSpPr>
          <p:cNvPr id="4" name="Rechteck 3"/>
          <p:cNvSpPr/>
          <p:nvPr/>
        </p:nvSpPr>
        <p:spPr>
          <a:xfrm>
            <a:off x="0" y="6611826"/>
            <a:ext cx="8469347" cy="246221"/>
          </a:xfrm>
          <a:prstGeom prst="rect">
            <a:avLst/>
          </a:prstGeom>
        </p:spPr>
        <p:txBody>
          <a:bodyPr wrap="square">
            <a:spAutoFit/>
          </a:bodyPr>
          <a:lstStyle/>
          <a:p>
            <a:r>
              <a:rPr lang="en-US" sz="1000" dirty="0">
                <a:hlinkClick r:id="rId4"/>
              </a:rPr>
              <a:t>https://de.wikipedia.org/wiki/Elektroenzephalografie</a:t>
            </a:r>
            <a:r>
              <a:rPr lang="en-US" sz="1000" dirty="0"/>
              <a:t>; </a:t>
            </a:r>
            <a:r>
              <a:rPr lang="en-US" sz="1000" dirty="0" err="1"/>
              <a:t>Ulhaas</a:t>
            </a:r>
            <a:r>
              <a:rPr lang="en-US" sz="1000" dirty="0"/>
              <a:t> &amp; Singer (2010)</a:t>
            </a:r>
            <a:endParaRPr lang="de-DE" sz="1000" dirty="0"/>
          </a:p>
        </p:txBody>
      </p:sp>
      <p:sp>
        <p:nvSpPr>
          <p:cNvPr id="6" name="Inhaltsplatzhalter 5"/>
          <p:cNvSpPr>
            <a:spLocks noGrp="1"/>
          </p:cNvSpPr>
          <p:nvPr>
            <p:ph idx="1"/>
          </p:nvPr>
        </p:nvSpPr>
        <p:spPr>
          <a:xfrm>
            <a:off x="900113" y="2205038"/>
            <a:ext cx="4679999" cy="3887787"/>
          </a:xfrm>
        </p:spPr>
        <p:txBody>
          <a:bodyPr/>
          <a:lstStyle/>
          <a:p>
            <a:pPr marL="285750" indent="-285750" algn="just">
              <a:buFont typeface="Symbol" charset="2"/>
              <a:buChar char="-"/>
            </a:pPr>
            <a:r>
              <a:rPr lang="de-DE" sz="1500" dirty="0"/>
              <a:t>Delta: 1-3 Hz (Tiefschlaf)</a:t>
            </a:r>
          </a:p>
          <a:p>
            <a:pPr marL="285750" indent="-285750" algn="just">
              <a:buFont typeface="Symbol" charset="2"/>
              <a:buChar char="-"/>
            </a:pPr>
            <a:endParaRPr lang="de-DE" sz="1500" dirty="0"/>
          </a:p>
          <a:p>
            <a:pPr marL="285750" indent="-285750" algn="just">
              <a:buFont typeface="Symbol" charset="2"/>
              <a:buChar char="-"/>
            </a:pPr>
            <a:r>
              <a:rPr lang="de-DE" sz="1500" dirty="0"/>
              <a:t>Theta: 4-7 Hz </a:t>
            </a:r>
            <a:r>
              <a:rPr lang="de-DE" dirty="0"/>
              <a:t>(Gedächtnis, Top-down Kontrolle,</a:t>
            </a:r>
            <a:br>
              <a:rPr lang="de-DE" dirty="0"/>
            </a:br>
            <a:r>
              <a:rPr lang="de-DE" dirty="0" err="1"/>
              <a:t>long</a:t>
            </a:r>
            <a:r>
              <a:rPr lang="de-DE" dirty="0"/>
              <a:t>-range Kommunikation)</a:t>
            </a:r>
            <a:endParaRPr lang="de-DE" sz="1500" dirty="0"/>
          </a:p>
          <a:p>
            <a:pPr marL="285750" indent="-285750" algn="just">
              <a:buFont typeface="Symbol" charset="2"/>
              <a:buChar char="-"/>
            </a:pPr>
            <a:endParaRPr lang="de-DE" sz="1500" dirty="0"/>
          </a:p>
          <a:p>
            <a:pPr marL="285750" indent="-285750" algn="just">
              <a:buFont typeface="Symbol" charset="2"/>
              <a:buChar char="-"/>
            </a:pPr>
            <a:r>
              <a:rPr lang="de-DE" sz="1500" dirty="0"/>
              <a:t>Alpha: 8-12 Hz (Aufmerksamkeit, Inhibition, </a:t>
            </a:r>
            <a:br>
              <a:rPr lang="de-DE" sz="1500" dirty="0"/>
            </a:br>
            <a:r>
              <a:rPr lang="de-DE" sz="1500" dirty="0"/>
              <a:t>Bewusstsein, </a:t>
            </a:r>
            <a:r>
              <a:rPr lang="de-DE" sz="1500" dirty="0" err="1"/>
              <a:t>long</a:t>
            </a:r>
            <a:r>
              <a:rPr lang="de-DE" sz="1500" dirty="0"/>
              <a:t>-range Kommunikation, Top-down</a:t>
            </a:r>
            <a:br>
              <a:rPr lang="de-DE" sz="1500" dirty="0"/>
            </a:br>
            <a:r>
              <a:rPr lang="de-DE" sz="1500" dirty="0"/>
              <a:t>Kontrolle)</a:t>
            </a:r>
          </a:p>
          <a:p>
            <a:pPr marL="285750" indent="-285750" algn="just">
              <a:buFont typeface="Symbol" charset="2"/>
              <a:buChar char="-"/>
            </a:pPr>
            <a:endParaRPr lang="de-DE" sz="1500" dirty="0"/>
          </a:p>
          <a:p>
            <a:pPr marL="285750" indent="-285750" algn="just">
              <a:buFont typeface="Symbol" charset="2"/>
              <a:buChar char="-"/>
            </a:pPr>
            <a:r>
              <a:rPr lang="de-DE" sz="1500" dirty="0"/>
              <a:t>Beta: 13-30 Hz (Aufmerksamkeit, </a:t>
            </a:r>
            <a:r>
              <a:rPr lang="de-DE" dirty="0"/>
              <a:t>sensorische &amp; </a:t>
            </a:r>
            <a:br>
              <a:rPr lang="de-DE" dirty="0"/>
            </a:br>
            <a:r>
              <a:rPr lang="de-DE" dirty="0"/>
              <a:t>motorische Prozesse, </a:t>
            </a:r>
            <a:r>
              <a:rPr lang="de-DE" dirty="0" err="1"/>
              <a:t>long</a:t>
            </a:r>
            <a:r>
              <a:rPr lang="de-DE" dirty="0"/>
              <a:t>-range Kommunikation)</a:t>
            </a:r>
            <a:endParaRPr lang="de-DE" sz="1500" dirty="0"/>
          </a:p>
          <a:p>
            <a:pPr marL="285750" indent="-285750" algn="just">
              <a:buFont typeface="Symbol" charset="2"/>
              <a:buChar char="-"/>
            </a:pPr>
            <a:endParaRPr lang="de-DE" sz="1500" dirty="0"/>
          </a:p>
          <a:p>
            <a:pPr marL="285750" indent="-285750" algn="just">
              <a:buFont typeface="Symbol" charset="2"/>
              <a:buChar char="-"/>
            </a:pPr>
            <a:r>
              <a:rPr lang="de-DE" sz="1500" dirty="0"/>
              <a:t>Gamma: </a:t>
            </a:r>
            <a:r>
              <a:rPr lang="de-DE" dirty="0"/>
              <a:t>31</a:t>
            </a:r>
            <a:r>
              <a:rPr lang="de-DE" sz="1500" dirty="0"/>
              <a:t>-80 Hz (Perzeption, Aufmerksamkeit, </a:t>
            </a:r>
            <a:br>
              <a:rPr lang="de-DE" sz="1500" dirty="0"/>
            </a:br>
            <a:r>
              <a:rPr lang="de-DE" sz="1500" dirty="0"/>
              <a:t>Gedächtnis, Bewusstsein, lokale Kommunikation)</a:t>
            </a:r>
          </a:p>
        </p:txBody>
      </p:sp>
      <p:pic>
        <p:nvPicPr>
          <p:cNvPr id="9" name="Grafik 8">
            <a:extLst>
              <a:ext uri="{FF2B5EF4-FFF2-40B4-BE49-F238E27FC236}">
                <a16:creationId xmlns:a16="http://schemas.microsoft.com/office/drawing/2014/main" id="{5B585FA1-0252-664A-A238-F3B7CCD706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5816" y="402021"/>
            <a:ext cx="1296144" cy="1218376"/>
          </a:xfrm>
          <a:prstGeom prst="rect">
            <a:avLst/>
          </a:prstGeom>
        </p:spPr>
      </p:pic>
    </p:spTree>
    <p:extLst>
      <p:ext uri="{BB962C8B-B14F-4D97-AF65-F5344CB8AC3E}">
        <p14:creationId xmlns:p14="http://schemas.microsoft.com/office/powerpoint/2010/main" val="549851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Was bedeutet Frequenz?</a:t>
            </a:r>
          </a:p>
        </p:txBody>
      </p:sp>
      <p:sp>
        <p:nvSpPr>
          <p:cNvPr id="3" name="Inhaltsplatzhalter 2"/>
          <p:cNvSpPr>
            <a:spLocks noGrp="1"/>
          </p:cNvSpPr>
          <p:nvPr>
            <p:ph idx="1"/>
          </p:nvPr>
        </p:nvSpPr>
        <p:spPr/>
        <p:txBody>
          <a:bodyPr/>
          <a:lstStyle/>
          <a:p>
            <a:pPr marL="285750" indent="-285750">
              <a:buFont typeface="Symbol" charset="2"/>
              <a:buChar char="-"/>
            </a:pPr>
            <a:r>
              <a:rPr lang="de-DE" altLang="de-DE" sz="1500" dirty="0">
                <a:ea typeface="ＭＳ Ｐゴシック" charset="-128"/>
                <a:cs typeface="ＭＳ Ｐゴシック" charset="-128"/>
              </a:rPr>
              <a:t>Anzahl vollendeter repetitiver Zyklen (EEG-Wellen) pro Sekunde</a:t>
            </a:r>
          </a:p>
          <a:p>
            <a:pPr marL="285750" indent="-285750">
              <a:buFont typeface="Symbol" charset="2"/>
              <a:buChar char="-"/>
            </a:pPr>
            <a:r>
              <a:rPr lang="de-DE" altLang="de-DE" sz="1500" dirty="0">
                <a:ea typeface="ＭＳ Ｐゴシック" charset="-128"/>
                <a:cs typeface="ＭＳ Ｐゴシック" charset="-128"/>
              </a:rPr>
              <a:t>Einheit: Zyklen pro Sekunde = Hertz [Hz]</a:t>
            </a:r>
          </a:p>
          <a:p>
            <a:pPr marL="285750" indent="-285750">
              <a:buFont typeface="Symbol" charset="2"/>
              <a:buChar char="-"/>
            </a:pPr>
            <a:r>
              <a:rPr lang="de-DE" altLang="de-DE" sz="1500" dirty="0">
                <a:ea typeface="ＭＳ Ｐゴシック" charset="-128"/>
                <a:cs typeface="ＭＳ Ｐゴシック" charset="-128"/>
              </a:rPr>
              <a:t>Oszillation:</a:t>
            </a:r>
          </a:p>
          <a:p>
            <a:pPr marL="285750" indent="-285750">
              <a:buFont typeface="Symbol" charset="2"/>
              <a:buChar char="-"/>
            </a:pPr>
            <a:endParaRPr lang="de-DE" sz="1500" dirty="0"/>
          </a:p>
        </p:txBody>
      </p:sp>
      <p:pic>
        <p:nvPicPr>
          <p:cNvPr id="4" name="Bild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509" y="3284984"/>
            <a:ext cx="4824536" cy="28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hteck 5"/>
          <p:cNvSpPr/>
          <p:nvPr/>
        </p:nvSpPr>
        <p:spPr bwMode="auto">
          <a:xfrm>
            <a:off x="1403648" y="5661248"/>
            <a:ext cx="1908733" cy="64807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8" name="Rechteck 7"/>
          <p:cNvSpPr/>
          <p:nvPr/>
        </p:nvSpPr>
        <p:spPr bwMode="auto">
          <a:xfrm>
            <a:off x="2519264" y="3042629"/>
            <a:ext cx="1908733" cy="64807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9" name="Rechteck 8"/>
          <p:cNvSpPr/>
          <p:nvPr/>
        </p:nvSpPr>
        <p:spPr bwMode="auto">
          <a:xfrm>
            <a:off x="107504" y="4059758"/>
            <a:ext cx="1116645" cy="64807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10" name="Textfeld 9"/>
          <p:cNvSpPr txBox="1"/>
          <p:nvPr/>
        </p:nvSpPr>
        <p:spPr>
          <a:xfrm>
            <a:off x="2759356" y="3336060"/>
            <a:ext cx="857927" cy="307777"/>
          </a:xfrm>
          <a:prstGeom prst="rect">
            <a:avLst/>
          </a:prstGeom>
          <a:noFill/>
        </p:spPr>
        <p:txBody>
          <a:bodyPr wrap="none" rtlCol="0">
            <a:spAutoFit/>
          </a:bodyPr>
          <a:lstStyle/>
          <a:p>
            <a:r>
              <a:rPr lang="de-DE" sz="1400"/>
              <a:t>Zyklus T</a:t>
            </a:r>
            <a:endParaRPr lang="de-DE" sz="1400" dirty="0"/>
          </a:p>
        </p:txBody>
      </p:sp>
      <p:sp>
        <p:nvSpPr>
          <p:cNvPr id="11" name="Textfeld 10"/>
          <p:cNvSpPr txBox="1"/>
          <p:nvPr/>
        </p:nvSpPr>
        <p:spPr>
          <a:xfrm rot="16200000">
            <a:off x="579581" y="4193115"/>
            <a:ext cx="981359" cy="307777"/>
          </a:xfrm>
          <a:prstGeom prst="rect">
            <a:avLst/>
          </a:prstGeom>
          <a:noFill/>
        </p:spPr>
        <p:txBody>
          <a:bodyPr wrap="none" rtlCol="0">
            <a:spAutoFit/>
          </a:bodyPr>
          <a:lstStyle/>
          <a:p>
            <a:r>
              <a:rPr lang="de-DE" sz="1400" dirty="0"/>
              <a:t>Amplitude</a:t>
            </a:r>
          </a:p>
        </p:txBody>
      </p:sp>
      <p:pic>
        <p:nvPicPr>
          <p:cNvPr id="13" name="Picture 4">
            <a:extLst>
              <a:ext uri="{FF2B5EF4-FFF2-40B4-BE49-F238E27FC236}">
                <a16:creationId xmlns:a16="http://schemas.microsoft.com/office/drawing/2014/main" id="{C9B68CF5-6ED6-8E4D-B867-7E10217E88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270" y="3690701"/>
            <a:ext cx="3455441" cy="1594232"/>
          </a:xfrm>
          <a:prstGeom prst="rect">
            <a:avLst/>
          </a:prstGeom>
        </p:spPr>
      </p:pic>
      <p:sp>
        <p:nvSpPr>
          <p:cNvPr id="15" name="Rechteck 14">
            <a:extLst>
              <a:ext uri="{FF2B5EF4-FFF2-40B4-BE49-F238E27FC236}">
                <a16:creationId xmlns:a16="http://schemas.microsoft.com/office/drawing/2014/main" id="{0498C1FE-500D-6646-8E91-6A0C1EA445DE}"/>
              </a:ext>
            </a:extLst>
          </p:cNvPr>
          <p:cNvSpPr/>
          <p:nvPr/>
        </p:nvSpPr>
        <p:spPr bwMode="auto">
          <a:xfrm>
            <a:off x="269056" y="5661248"/>
            <a:ext cx="1908733" cy="64807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a:ln>
                <a:noFill/>
              </a:ln>
              <a:solidFill>
                <a:schemeClr val="tx1"/>
              </a:solidFill>
              <a:effectLst/>
              <a:latin typeface="Arial" panose="020B0604020202020204" pitchFamily="34" charset="0"/>
              <a:cs typeface="Arial" panose="020B0604020202020204" pitchFamily="34" charset="0"/>
            </a:endParaRPr>
          </a:p>
        </p:txBody>
      </p:sp>
      <p:sp>
        <p:nvSpPr>
          <p:cNvPr id="7" name="Textfeld 6"/>
          <p:cNvSpPr txBox="1"/>
          <p:nvPr/>
        </p:nvSpPr>
        <p:spPr>
          <a:xfrm>
            <a:off x="954366" y="5709155"/>
            <a:ext cx="5436104" cy="2169825"/>
          </a:xfrm>
          <a:prstGeom prst="rect">
            <a:avLst/>
          </a:prstGeom>
          <a:noFill/>
        </p:spPr>
        <p:txBody>
          <a:bodyPr wrap="none" rtlCol="0">
            <a:spAutoFit/>
          </a:bodyPr>
          <a:lstStyle/>
          <a:p>
            <a:r>
              <a:rPr lang="de-DE" sz="1200" dirty="0"/>
              <a:t>Zyklus = die kleinste sich wiederholende Einheit in einem periodischen Signal</a:t>
            </a:r>
          </a:p>
          <a:p>
            <a:r>
              <a:rPr lang="de-DE" sz="1200" dirty="0"/>
              <a:t>N = Anzahl Zyklen</a:t>
            </a:r>
          </a:p>
          <a:p>
            <a:r>
              <a:rPr lang="de-DE" sz="1200" dirty="0"/>
              <a:t>Frequenz = Anzahl Zyklen in einem Zeitintervall t</a:t>
            </a:r>
          </a:p>
          <a:p>
            <a:r>
              <a:rPr lang="de-DE" sz="1200" dirty="0"/>
              <a:t>f  = Frequenz = N/t</a:t>
            </a:r>
          </a:p>
          <a:p>
            <a:r>
              <a:rPr lang="de-DE" sz="1200" dirty="0"/>
              <a:t>T = Periode = t/N  →   </a:t>
            </a:r>
            <a:r>
              <a:rPr lang="de-DE" sz="1200" b="1" dirty="0"/>
              <a:t>f = 1/T</a:t>
            </a:r>
          </a:p>
          <a:p>
            <a:br>
              <a:rPr lang="de-DE" sz="1200" dirty="0"/>
            </a:br>
            <a:r>
              <a:rPr lang="de-DE" sz="1200" dirty="0"/>
              <a:t> </a:t>
            </a:r>
          </a:p>
          <a:p>
            <a:endParaRPr lang="de-DE" sz="1200" dirty="0"/>
          </a:p>
          <a:p>
            <a:endParaRPr lang="de-DE" sz="1200" dirty="0"/>
          </a:p>
          <a:p>
            <a:endParaRPr lang="de-DE" sz="1200" dirty="0"/>
          </a:p>
          <a:p>
            <a:endParaRPr lang="de-DE" sz="1200" dirty="0"/>
          </a:p>
        </p:txBody>
      </p:sp>
    </p:spTree>
    <p:extLst>
      <p:ext uri="{BB962C8B-B14F-4D97-AF65-F5344CB8AC3E}">
        <p14:creationId xmlns:p14="http://schemas.microsoft.com/office/powerpoint/2010/main" val="1489632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00B839-8FA2-7B45-84AB-B290776FEBCF}"/>
              </a:ext>
            </a:extLst>
          </p:cNvPr>
          <p:cNvSpPr>
            <a:spLocks noGrp="1"/>
          </p:cNvSpPr>
          <p:nvPr>
            <p:ph type="title"/>
          </p:nvPr>
        </p:nvSpPr>
        <p:spPr/>
        <p:txBody>
          <a:bodyPr/>
          <a:lstStyle/>
          <a:p>
            <a:r>
              <a:rPr lang="de-DE" dirty="0"/>
              <a:t>Was bedeutet Frequenz?</a:t>
            </a:r>
          </a:p>
        </p:txBody>
      </p:sp>
      <p:grpSp>
        <p:nvGrpSpPr>
          <p:cNvPr id="4" name="Group 2">
            <a:extLst>
              <a:ext uri="{FF2B5EF4-FFF2-40B4-BE49-F238E27FC236}">
                <a16:creationId xmlns:a16="http://schemas.microsoft.com/office/drawing/2014/main" id="{00D9EA54-C8AC-374A-977E-91433499632D}"/>
              </a:ext>
            </a:extLst>
          </p:cNvPr>
          <p:cNvGrpSpPr/>
          <p:nvPr/>
        </p:nvGrpSpPr>
        <p:grpSpPr>
          <a:xfrm>
            <a:off x="688933" y="2340509"/>
            <a:ext cx="4065549" cy="2078070"/>
            <a:chOff x="1400055" y="1371600"/>
            <a:chExt cx="6295661" cy="4953000"/>
          </a:xfrm>
        </p:grpSpPr>
        <p:pic>
          <p:nvPicPr>
            <p:cNvPr id="5" name="Picture 3" descr="sine1">
              <a:extLst>
                <a:ext uri="{FF2B5EF4-FFF2-40B4-BE49-F238E27FC236}">
                  <a16:creationId xmlns:a16="http://schemas.microsoft.com/office/drawing/2014/main" id="{96E43FB7-2C63-244C-AD39-457027029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4437" t="4051" r="21487" b="7986"/>
            <a:stretch>
              <a:fillRect/>
            </a:stretch>
          </p:blipFill>
          <p:spPr bwMode="auto">
            <a:xfrm>
              <a:off x="1400055" y="1498600"/>
              <a:ext cx="6156325" cy="4826000"/>
            </a:xfrm>
            <a:prstGeom prst="rect">
              <a:avLst/>
            </a:prstGeom>
            <a:noFill/>
            <a:extLst>
              <a:ext uri="{909E8E84-426E-40DD-AFC4-6F175D3DCCD1}">
                <a14:hiddenFill xmlns:a14="http://schemas.microsoft.com/office/drawing/2010/main">
                  <a:solidFill>
                    <a:srgbClr val="FFFFFF"/>
                  </a:solidFill>
                </a14:hiddenFill>
              </a:ext>
            </a:extLst>
          </p:spPr>
        </p:pic>
        <p:sp>
          <p:nvSpPr>
            <p:cNvPr id="6" name="Line 4">
              <a:extLst>
                <a:ext uri="{FF2B5EF4-FFF2-40B4-BE49-F238E27FC236}">
                  <a16:creationId xmlns:a16="http://schemas.microsoft.com/office/drawing/2014/main" id="{59E90ACA-2B55-DB43-AFDC-3DC5C111AAD4}"/>
                </a:ext>
              </a:extLst>
            </p:cNvPr>
            <p:cNvSpPr>
              <a:spLocks noChangeShapeType="1"/>
            </p:cNvSpPr>
            <p:nvPr/>
          </p:nvSpPr>
          <p:spPr bwMode="auto">
            <a:xfrm>
              <a:off x="1619250" y="1371600"/>
              <a:ext cx="0" cy="4752975"/>
            </a:xfrm>
            <a:prstGeom prst="line">
              <a:avLst/>
            </a:prstGeom>
            <a:noFill/>
            <a:ln w="254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5">
              <a:extLst>
                <a:ext uri="{FF2B5EF4-FFF2-40B4-BE49-F238E27FC236}">
                  <a16:creationId xmlns:a16="http://schemas.microsoft.com/office/drawing/2014/main" id="{D1A24E2B-F376-8E47-B0FE-161A3DC7BED3}"/>
                </a:ext>
              </a:extLst>
            </p:cNvPr>
            <p:cNvSpPr>
              <a:spLocks noChangeShapeType="1"/>
            </p:cNvSpPr>
            <p:nvPr/>
          </p:nvSpPr>
          <p:spPr bwMode="auto">
            <a:xfrm>
              <a:off x="1619249" y="3892549"/>
              <a:ext cx="6076467"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8" name="Text Box 6">
            <a:extLst>
              <a:ext uri="{FF2B5EF4-FFF2-40B4-BE49-F238E27FC236}">
                <a16:creationId xmlns:a16="http://schemas.microsoft.com/office/drawing/2014/main" id="{04D04B63-091C-DB41-9DB3-06A1D6E4DCEA}"/>
              </a:ext>
            </a:extLst>
          </p:cNvPr>
          <p:cNvSpPr txBox="1">
            <a:spLocks noChangeArrowheads="1"/>
          </p:cNvSpPr>
          <p:nvPr/>
        </p:nvSpPr>
        <p:spPr bwMode="auto">
          <a:xfrm>
            <a:off x="4355976" y="3356992"/>
            <a:ext cx="64928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500" dirty="0"/>
              <a:t>Zeit</a:t>
            </a:r>
          </a:p>
        </p:txBody>
      </p:sp>
      <p:sp>
        <p:nvSpPr>
          <p:cNvPr id="9" name="Text Box 7">
            <a:extLst>
              <a:ext uri="{FF2B5EF4-FFF2-40B4-BE49-F238E27FC236}">
                <a16:creationId xmlns:a16="http://schemas.microsoft.com/office/drawing/2014/main" id="{8DC55CCB-79E1-7D40-AC45-EFFA9AB6CD61}"/>
              </a:ext>
            </a:extLst>
          </p:cNvPr>
          <p:cNvSpPr txBox="1">
            <a:spLocks noChangeArrowheads="1"/>
          </p:cNvSpPr>
          <p:nvPr/>
        </p:nvSpPr>
        <p:spPr bwMode="auto">
          <a:xfrm rot="16200000">
            <a:off x="-253917" y="2708498"/>
            <a:ext cx="1296987"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1500" dirty="0"/>
              <a:t>Amplitude</a:t>
            </a:r>
          </a:p>
        </p:txBody>
      </p:sp>
      <p:grpSp>
        <p:nvGrpSpPr>
          <p:cNvPr id="10" name="Group 14">
            <a:extLst>
              <a:ext uri="{FF2B5EF4-FFF2-40B4-BE49-F238E27FC236}">
                <a16:creationId xmlns:a16="http://schemas.microsoft.com/office/drawing/2014/main" id="{119E01E9-0842-794D-8D65-55FCDEBFDEA9}"/>
              </a:ext>
            </a:extLst>
          </p:cNvPr>
          <p:cNvGrpSpPr/>
          <p:nvPr/>
        </p:nvGrpSpPr>
        <p:grpSpPr>
          <a:xfrm>
            <a:off x="1721647" y="3384000"/>
            <a:ext cx="1128130" cy="2302470"/>
            <a:chOff x="2496336" y="3751461"/>
            <a:chExt cx="1128130" cy="2302470"/>
          </a:xfrm>
        </p:grpSpPr>
        <p:cxnSp>
          <p:nvCxnSpPr>
            <p:cNvPr id="11" name="Straight Connector 5">
              <a:extLst>
                <a:ext uri="{FF2B5EF4-FFF2-40B4-BE49-F238E27FC236}">
                  <a16:creationId xmlns:a16="http://schemas.microsoft.com/office/drawing/2014/main" id="{37BD66F7-C2FA-AA4E-A11B-DCBBBF3A3D51}"/>
                </a:ext>
              </a:extLst>
            </p:cNvPr>
            <p:cNvCxnSpPr/>
            <p:nvPr/>
          </p:nvCxnSpPr>
          <p:spPr>
            <a:xfrm>
              <a:off x="2778641" y="3751776"/>
              <a:ext cx="0" cy="19346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8">
              <a:extLst>
                <a:ext uri="{FF2B5EF4-FFF2-40B4-BE49-F238E27FC236}">
                  <a16:creationId xmlns:a16="http://schemas.microsoft.com/office/drawing/2014/main" id="{E06DE114-E282-E445-87EE-8D67A457F62D}"/>
                </a:ext>
              </a:extLst>
            </p:cNvPr>
            <p:cNvCxnSpPr/>
            <p:nvPr/>
          </p:nvCxnSpPr>
          <p:spPr>
            <a:xfrm>
              <a:off x="3366689" y="3751461"/>
              <a:ext cx="0" cy="19346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7">
              <a:extLst>
                <a:ext uri="{FF2B5EF4-FFF2-40B4-BE49-F238E27FC236}">
                  <a16:creationId xmlns:a16="http://schemas.microsoft.com/office/drawing/2014/main" id="{2D6EA3A7-C2C7-D14B-AA7F-978B8F8907FB}"/>
                </a:ext>
              </a:extLst>
            </p:cNvPr>
            <p:cNvCxnSpPr/>
            <p:nvPr/>
          </p:nvCxnSpPr>
          <p:spPr>
            <a:xfrm>
              <a:off x="2754401" y="5486400"/>
              <a:ext cx="61200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BAD77A-DF21-2C49-BBF4-7F3140E94BFE}"/>
                </a:ext>
              </a:extLst>
            </p:cNvPr>
            <p:cNvSpPr txBox="1"/>
            <p:nvPr/>
          </p:nvSpPr>
          <p:spPr>
            <a:xfrm>
              <a:off x="2496336" y="5699988"/>
              <a:ext cx="1128130" cy="353943"/>
            </a:xfrm>
            <a:prstGeom prst="rect">
              <a:avLst/>
            </a:prstGeom>
            <a:noFill/>
          </p:spPr>
          <p:txBody>
            <a:bodyPr wrap="none" rtlCol="0">
              <a:spAutoFit/>
            </a:bodyPr>
            <a:lstStyle/>
            <a:p>
              <a:pPr algn="ctr"/>
              <a:r>
                <a:rPr lang="de-DE" dirty="0"/>
                <a:t>Periode T</a:t>
              </a:r>
              <a:endParaRPr lang="en-US" dirty="0"/>
            </a:p>
          </p:txBody>
        </p:sp>
      </p:grpSp>
      <p:pic>
        <p:nvPicPr>
          <p:cNvPr id="16" name="Picture 4">
            <a:extLst>
              <a:ext uri="{FF2B5EF4-FFF2-40B4-BE49-F238E27FC236}">
                <a16:creationId xmlns:a16="http://schemas.microsoft.com/office/drawing/2014/main" id="{5546CE0F-B8C0-1D49-B30D-70A277119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9821" y="2391844"/>
            <a:ext cx="3455441" cy="1594232"/>
          </a:xfrm>
          <a:prstGeom prst="rect">
            <a:avLst/>
          </a:prstGeom>
        </p:spPr>
      </p:pic>
      <p:sp>
        <p:nvSpPr>
          <p:cNvPr id="17" name="Geschweifte Klammer links 16">
            <a:extLst>
              <a:ext uri="{FF2B5EF4-FFF2-40B4-BE49-F238E27FC236}">
                <a16:creationId xmlns:a16="http://schemas.microsoft.com/office/drawing/2014/main" id="{93443ACA-D6BD-BE47-8AF3-1143870C2E86}"/>
              </a:ext>
            </a:extLst>
          </p:cNvPr>
          <p:cNvSpPr/>
          <p:nvPr/>
        </p:nvSpPr>
        <p:spPr bwMode="auto">
          <a:xfrm>
            <a:off x="688933" y="2520000"/>
            <a:ext cx="45719" cy="836221"/>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7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
        <p:nvSpPr>
          <p:cNvPr id="18" name="Textfeld 17">
            <a:extLst>
              <a:ext uri="{FF2B5EF4-FFF2-40B4-BE49-F238E27FC236}">
                <a16:creationId xmlns:a16="http://schemas.microsoft.com/office/drawing/2014/main" id="{447C0174-F9DD-9F4F-ACE9-367EE7561D32}"/>
              </a:ext>
            </a:extLst>
          </p:cNvPr>
          <p:cNvSpPr txBox="1"/>
          <p:nvPr/>
        </p:nvSpPr>
        <p:spPr>
          <a:xfrm>
            <a:off x="4133884" y="4879139"/>
            <a:ext cx="2674130" cy="323165"/>
          </a:xfrm>
          <a:prstGeom prst="rect">
            <a:avLst/>
          </a:prstGeom>
          <a:noFill/>
        </p:spPr>
        <p:txBody>
          <a:bodyPr wrap="none" rtlCol="0">
            <a:spAutoFit/>
          </a:bodyPr>
          <a:lstStyle/>
          <a:p>
            <a:r>
              <a:rPr lang="de-DE" sz="1500" dirty="0"/>
              <a:t>Frequenz </a:t>
            </a:r>
            <a:r>
              <a:rPr lang="de-DE" sz="1500" i="1" dirty="0"/>
              <a:t>f</a:t>
            </a:r>
            <a:r>
              <a:rPr lang="de-DE" sz="1500" dirty="0"/>
              <a:t> = 1 / T [Hz = 1 / s]</a:t>
            </a:r>
            <a:endParaRPr lang="de-DE" sz="1500" i="1" dirty="0"/>
          </a:p>
        </p:txBody>
      </p:sp>
    </p:spTree>
    <p:extLst>
      <p:ext uri="{BB962C8B-B14F-4D97-AF65-F5344CB8AC3E}">
        <p14:creationId xmlns:p14="http://schemas.microsoft.com/office/powerpoint/2010/main" val="93045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EEG-Signal</a:t>
            </a:r>
          </a:p>
        </p:txBody>
      </p:sp>
      <p:sp>
        <p:nvSpPr>
          <p:cNvPr id="3" name="Inhaltsplatzhalter 2"/>
          <p:cNvSpPr>
            <a:spLocks noGrp="1"/>
          </p:cNvSpPr>
          <p:nvPr>
            <p:ph idx="1"/>
          </p:nvPr>
        </p:nvSpPr>
        <p:spPr/>
        <p:txBody>
          <a:bodyPr/>
          <a:lstStyle/>
          <a:p>
            <a:r>
              <a:rPr lang="de-DE" sz="1500" dirty="0"/>
              <a:t>Das EEG-Signal (blau) ist eine Überlagerung von Oszillationen in verschiedenen Frequenzbereichen (rot):</a:t>
            </a:r>
          </a:p>
        </p:txBody>
      </p:sp>
      <p:pic>
        <p:nvPicPr>
          <p:cNvPr id="4" name="Picture 10" descr="fig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54635" y="2916950"/>
            <a:ext cx="4234730" cy="317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2"/>
          <p:cNvSpPr txBox="1">
            <a:spLocks noChangeArrowheads="1"/>
          </p:cNvSpPr>
          <p:nvPr/>
        </p:nvSpPr>
        <p:spPr bwMode="auto">
          <a:xfrm>
            <a:off x="0" y="6611779"/>
            <a:ext cx="1505540"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Calibri" charset="0"/>
                <a:ea typeface="ＭＳ Ｐゴシック" charset="0"/>
                <a:cs typeface="ＭＳ Ｐゴシック" charset="0"/>
              </a:defRPr>
            </a:lvl1pPr>
            <a:lvl2pPr marL="37931725" indent="-37474525" eaLnBrk="0" hangingPunct="0">
              <a:defRPr sz="2400">
                <a:solidFill>
                  <a:schemeClr val="tx1"/>
                </a:solidFill>
                <a:latin typeface="Calibri" charset="0"/>
                <a:ea typeface="ＭＳ Ｐゴシック" charset="0"/>
              </a:defRPr>
            </a:lvl2pPr>
            <a:lvl3pPr eaLnBrk="0" hangingPunct="0">
              <a:defRPr sz="2400">
                <a:solidFill>
                  <a:schemeClr val="tx1"/>
                </a:solidFill>
                <a:latin typeface="Calibri" charset="0"/>
                <a:ea typeface="ＭＳ Ｐゴシック" charset="0"/>
              </a:defRPr>
            </a:lvl3pPr>
            <a:lvl4pPr eaLnBrk="0" hangingPunct="0">
              <a:defRPr sz="2400">
                <a:solidFill>
                  <a:schemeClr val="tx1"/>
                </a:solidFill>
                <a:latin typeface="Calibri" charset="0"/>
                <a:ea typeface="ＭＳ Ｐゴシック" charset="0"/>
              </a:defRPr>
            </a:lvl4pPr>
            <a:lvl5pPr eaLnBrk="0" hangingPunct="0">
              <a:defRPr sz="2400">
                <a:solidFill>
                  <a:schemeClr val="tx1"/>
                </a:solidFill>
                <a:latin typeface="Calibri" charset="0"/>
                <a:ea typeface="ＭＳ Ｐゴシック" charset="0"/>
              </a:defRPr>
            </a:lvl5pPr>
            <a:lvl6pPr marL="457200" eaLnBrk="0" fontAlgn="base" hangingPunct="0">
              <a:spcBef>
                <a:spcPct val="0"/>
              </a:spcBef>
              <a:spcAft>
                <a:spcPct val="0"/>
              </a:spcAft>
              <a:defRPr sz="2400">
                <a:solidFill>
                  <a:schemeClr val="tx1"/>
                </a:solidFill>
                <a:latin typeface="Calibri" charset="0"/>
                <a:ea typeface="ＭＳ Ｐゴシック" charset="0"/>
              </a:defRPr>
            </a:lvl6pPr>
            <a:lvl7pPr marL="914400" eaLnBrk="0" fontAlgn="base" hangingPunct="0">
              <a:spcBef>
                <a:spcPct val="0"/>
              </a:spcBef>
              <a:spcAft>
                <a:spcPct val="0"/>
              </a:spcAft>
              <a:defRPr sz="2400">
                <a:solidFill>
                  <a:schemeClr val="tx1"/>
                </a:solidFill>
                <a:latin typeface="Calibri" charset="0"/>
                <a:ea typeface="ＭＳ Ｐゴシック" charset="0"/>
              </a:defRPr>
            </a:lvl7pPr>
            <a:lvl8pPr marL="1371600" eaLnBrk="0" fontAlgn="base" hangingPunct="0">
              <a:spcBef>
                <a:spcPct val="0"/>
              </a:spcBef>
              <a:spcAft>
                <a:spcPct val="0"/>
              </a:spcAft>
              <a:defRPr sz="2400">
                <a:solidFill>
                  <a:schemeClr val="tx1"/>
                </a:solidFill>
                <a:latin typeface="Calibri" charset="0"/>
                <a:ea typeface="ＭＳ Ｐゴシック" charset="0"/>
              </a:defRPr>
            </a:lvl8pPr>
            <a:lvl9pPr marL="18288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de-DE" sz="1000" dirty="0" err="1">
                <a:cs typeface="Arial Unicode MS" charset="0"/>
              </a:rPr>
              <a:t>www.fieldtriptoolbox.org</a:t>
            </a:r>
            <a:endParaRPr lang="de-DE" sz="1000" dirty="0"/>
          </a:p>
        </p:txBody>
      </p:sp>
    </p:spTree>
    <p:extLst>
      <p:ext uri="{BB962C8B-B14F-4D97-AF65-F5344CB8AC3E}">
        <p14:creationId xmlns:p14="http://schemas.microsoft.com/office/powerpoint/2010/main" val="162554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EEG-Signal</a:t>
            </a:r>
          </a:p>
        </p:txBody>
      </p:sp>
      <p:sp>
        <p:nvSpPr>
          <p:cNvPr id="3" name="Inhaltsplatzhalter 2"/>
          <p:cNvSpPr>
            <a:spLocks noGrp="1"/>
          </p:cNvSpPr>
          <p:nvPr>
            <p:ph idx="1"/>
          </p:nvPr>
        </p:nvSpPr>
        <p:spPr/>
        <p:txBody>
          <a:bodyPr/>
          <a:lstStyle/>
          <a:p>
            <a:r>
              <a:rPr lang="de-DE" sz="1500" dirty="0"/>
              <a:t>Das EEG-Signal ist eine lineare Überlagerung von Oszillationen in verschiedenen Frequenzbereichen:</a:t>
            </a:r>
          </a:p>
        </p:txBody>
      </p:sp>
      <p:grpSp>
        <p:nvGrpSpPr>
          <p:cNvPr id="13" name="Gruppieren 12">
            <a:extLst>
              <a:ext uri="{FF2B5EF4-FFF2-40B4-BE49-F238E27FC236}">
                <a16:creationId xmlns:a16="http://schemas.microsoft.com/office/drawing/2014/main" id="{DFC286E9-C4EE-0547-A291-8E41EFC1BD6B}"/>
              </a:ext>
            </a:extLst>
          </p:cNvPr>
          <p:cNvGrpSpPr/>
          <p:nvPr/>
        </p:nvGrpSpPr>
        <p:grpSpPr>
          <a:xfrm>
            <a:off x="1853952" y="3169807"/>
            <a:ext cx="5436096" cy="3182495"/>
            <a:chOff x="0" y="1484313"/>
            <a:chExt cx="9178925" cy="5373687"/>
          </a:xfrm>
        </p:grpSpPr>
        <p:pic>
          <p:nvPicPr>
            <p:cNvPr id="6" name="Picture 3" descr="summ_3sines">
              <a:extLst>
                <a:ext uri="{FF2B5EF4-FFF2-40B4-BE49-F238E27FC236}">
                  <a16:creationId xmlns:a16="http://schemas.microsoft.com/office/drawing/2014/main" id="{F9E159E7-0D6A-E445-A647-F08D630E6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4116" t="9317" r="15569" b="13252"/>
            <a:stretch>
              <a:fillRect/>
            </a:stretch>
          </p:blipFill>
          <p:spPr bwMode="auto">
            <a:xfrm>
              <a:off x="0" y="4913313"/>
              <a:ext cx="9144000" cy="19446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sine1t">
              <a:extLst>
                <a:ext uri="{FF2B5EF4-FFF2-40B4-BE49-F238E27FC236}">
                  <a16:creationId xmlns:a16="http://schemas.microsoft.com/office/drawing/2014/main" id="{6F661BD0-B63A-C64B-B501-B40887979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4113" t="11942" r="16423" b="13255"/>
            <a:stretch>
              <a:fillRect/>
            </a:stretch>
          </p:blipFill>
          <p:spPr bwMode="auto">
            <a:xfrm>
              <a:off x="0" y="1484313"/>
              <a:ext cx="9144000" cy="865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sine2t">
              <a:extLst>
                <a:ext uri="{FF2B5EF4-FFF2-40B4-BE49-F238E27FC236}">
                  <a16:creationId xmlns:a16="http://schemas.microsoft.com/office/drawing/2014/main" id="{F1C4AD7E-6C73-B04B-90C4-59327F72A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113" t="13255" r="16571" b="15880"/>
            <a:stretch>
              <a:fillRect/>
            </a:stretch>
          </p:blipFill>
          <p:spPr bwMode="auto">
            <a:xfrm>
              <a:off x="0" y="2781300"/>
              <a:ext cx="9144000" cy="5778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ine3t">
              <a:extLst>
                <a:ext uri="{FF2B5EF4-FFF2-40B4-BE49-F238E27FC236}">
                  <a16:creationId xmlns:a16="http://schemas.microsoft.com/office/drawing/2014/main" id="{5A31E1EB-FA39-DB4B-A2B8-B42E25E613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162" t="13255" r="15637" b="16405"/>
            <a:stretch>
              <a:fillRect/>
            </a:stretch>
          </p:blipFill>
          <p:spPr bwMode="auto">
            <a:xfrm>
              <a:off x="34925" y="3716338"/>
              <a:ext cx="9144000" cy="647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7">
              <a:extLst>
                <a:ext uri="{FF2B5EF4-FFF2-40B4-BE49-F238E27FC236}">
                  <a16:creationId xmlns:a16="http://schemas.microsoft.com/office/drawing/2014/main" id="{FBCF88E6-3D7F-8341-BCCC-13D6811994ED}"/>
                </a:ext>
              </a:extLst>
            </p:cNvPr>
            <p:cNvSpPr txBox="1">
              <a:spLocks noChangeArrowheads="1"/>
            </p:cNvSpPr>
            <p:nvPr/>
          </p:nvSpPr>
          <p:spPr bwMode="auto">
            <a:xfrm>
              <a:off x="4356100" y="2043550"/>
              <a:ext cx="649288"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400" b="1" dirty="0"/>
                <a:t>+</a:t>
              </a:r>
            </a:p>
          </p:txBody>
        </p:sp>
        <p:sp>
          <p:nvSpPr>
            <p:cNvPr id="11" name="Text Box 8">
              <a:extLst>
                <a:ext uri="{FF2B5EF4-FFF2-40B4-BE49-F238E27FC236}">
                  <a16:creationId xmlns:a16="http://schemas.microsoft.com/office/drawing/2014/main" id="{85C697EE-7727-0C4C-A141-7856A0B34750}"/>
                </a:ext>
              </a:extLst>
            </p:cNvPr>
            <p:cNvSpPr txBox="1">
              <a:spLocks noChangeArrowheads="1"/>
            </p:cNvSpPr>
            <p:nvPr/>
          </p:nvSpPr>
          <p:spPr bwMode="auto">
            <a:xfrm>
              <a:off x="4318000" y="3213100"/>
              <a:ext cx="649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400" b="1"/>
                <a:t>+</a:t>
              </a:r>
            </a:p>
          </p:txBody>
        </p:sp>
        <p:sp>
          <p:nvSpPr>
            <p:cNvPr id="12" name="Text Box 9">
              <a:extLst>
                <a:ext uri="{FF2B5EF4-FFF2-40B4-BE49-F238E27FC236}">
                  <a16:creationId xmlns:a16="http://schemas.microsoft.com/office/drawing/2014/main" id="{28AB6471-6F0F-194F-8852-5B044DBE9D1C}"/>
                </a:ext>
              </a:extLst>
            </p:cNvPr>
            <p:cNvSpPr txBox="1">
              <a:spLocks noChangeArrowheads="1"/>
            </p:cNvSpPr>
            <p:nvPr/>
          </p:nvSpPr>
          <p:spPr bwMode="auto">
            <a:xfrm>
              <a:off x="4318000" y="4353694"/>
              <a:ext cx="649288" cy="457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de-DE" sz="2400" b="1" dirty="0"/>
                <a:t>=</a:t>
              </a:r>
            </a:p>
          </p:txBody>
        </p:sp>
      </p:grpSp>
    </p:spTree>
    <p:extLst>
      <p:ext uri="{BB962C8B-B14F-4D97-AF65-F5344CB8AC3E}">
        <p14:creationId xmlns:p14="http://schemas.microsoft.com/office/powerpoint/2010/main" val="2745686116"/>
      </p:ext>
    </p:extLst>
  </p:cSld>
  <p:clrMapOvr>
    <a:masterClrMapping/>
  </p:clrMapOvr>
</p:sld>
</file>

<file path=ppt/theme/theme1.xml><?xml version="1.0" encoding="utf-8"?>
<a:theme xmlns:a="http://schemas.openxmlformats.org/drawingml/2006/main" name="Standarddesign">
  <a:themeElements>
    <a:clrScheme name="Standarddesig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fontScheme name="Standard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altLang="de-DE" sz="17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CH" altLang="de-DE" sz="17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Standarddesign 1">
        <a:dk1>
          <a:srgbClr val="000000"/>
        </a:dk1>
        <a:lt1>
          <a:srgbClr val="FFFFFF"/>
        </a:lt1>
        <a:dk2>
          <a:srgbClr val="0028A5"/>
        </a:dk2>
        <a:lt2>
          <a:srgbClr val="808080"/>
        </a:lt2>
        <a:accent1>
          <a:srgbClr val="0028A5"/>
        </a:accent1>
        <a:accent2>
          <a:srgbClr val="A3ADB7"/>
        </a:accent2>
        <a:accent3>
          <a:srgbClr val="FFFFFF"/>
        </a:accent3>
        <a:accent4>
          <a:srgbClr val="000000"/>
        </a:accent4>
        <a:accent5>
          <a:srgbClr val="AAACCF"/>
        </a:accent5>
        <a:accent6>
          <a:srgbClr val="939CA6"/>
        </a:accent6>
        <a:hlink>
          <a:srgbClr val="DC6027"/>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uzh_praesentation_d</Template>
  <TotalTime>0</TotalTime>
  <Words>2520</Words>
  <Application>Microsoft Macintosh PowerPoint</Application>
  <PresentationFormat>Bildschirmpräsentation (4:3)</PresentationFormat>
  <Paragraphs>251</Paragraphs>
  <Slides>27</Slides>
  <Notes>15</Notes>
  <HiddenSlides>12</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27</vt:i4>
      </vt:variant>
    </vt:vector>
  </HeadingPairs>
  <TitlesOfParts>
    <vt:vector size="34" baseType="lpstr">
      <vt:lpstr>Arial Unicode MS</vt:lpstr>
      <vt:lpstr>ＭＳ Ｐゴシック</vt:lpstr>
      <vt:lpstr>Arial</vt:lpstr>
      <vt:lpstr>Calibri</vt:lpstr>
      <vt:lpstr>Symbol</vt:lpstr>
      <vt:lpstr>Zapf Dingbats</vt:lpstr>
      <vt:lpstr>Standarddesign</vt:lpstr>
      <vt:lpstr>Frequenzanalyse: Fast Fourier Transformation (FFT)        Dr. sc. nat. Carina Klein   </vt:lpstr>
      <vt:lpstr>Was wird gemessen?</vt:lpstr>
      <vt:lpstr>Frequenz – Amplitude – Synchronizität </vt:lpstr>
      <vt:lpstr>Hans Berger – Alphawellen </vt:lpstr>
      <vt:lpstr>Frequenzbänder Kommunikation zwischen Hirnregionen</vt:lpstr>
      <vt:lpstr>Was bedeutet Frequenz?</vt:lpstr>
      <vt:lpstr>Was bedeutet Frequenz?</vt:lpstr>
      <vt:lpstr>EEG-Signal</vt:lpstr>
      <vt:lpstr>EEG-Signal</vt:lpstr>
      <vt:lpstr>Fast Fourier Transformation (FFT)</vt:lpstr>
      <vt:lpstr>Was passiert bei der FFT?</vt:lpstr>
      <vt:lpstr>Was passiert bei der FFT?</vt:lpstr>
      <vt:lpstr>Spektralanalyse mittels Einheitskreis</vt:lpstr>
      <vt:lpstr>Was passiert bei der FFT?</vt:lpstr>
      <vt:lpstr>Informationsgehalt der FFT</vt:lpstr>
      <vt:lpstr>Zusammenhang Zeit &amp; Frequenz</vt:lpstr>
      <vt:lpstr>PowerPoint-Präsentation</vt:lpstr>
      <vt:lpstr>PowerPoint-Präsentation</vt:lpstr>
      <vt:lpstr>Spectral leakage</vt:lpstr>
      <vt:lpstr>Fensterfunktionen</vt:lpstr>
      <vt:lpstr>Power = Neuronale Oszillation?</vt:lpstr>
      <vt:lpstr>Literatur</vt:lpstr>
      <vt:lpstr>Appendix</vt:lpstr>
      <vt:lpstr>PowerPoint-Präsentation</vt:lpstr>
      <vt:lpstr>Skalaprodukt</vt:lpstr>
      <vt:lpstr>Convolution</vt:lpstr>
      <vt:lpstr>Problem bei der Convolution</vt:lpstr>
    </vt:vector>
  </TitlesOfParts>
  <Company>Universität Zürich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PräsentationUZH</dc:title>
  <dc:creator>Simon Leipold</dc:creator>
  <dc:description>Vorlage uzh_praesentation_d MSO2003 v1 23.04.2010</dc:description>
  <cp:lastModifiedBy>Carina Klein</cp:lastModifiedBy>
  <cp:revision>643</cp:revision>
  <cp:lastPrinted>2018-10-13T21:46:11Z</cp:lastPrinted>
  <dcterms:created xsi:type="dcterms:W3CDTF">2014-10-26T22:10:55Z</dcterms:created>
  <dcterms:modified xsi:type="dcterms:W3CDTF">2018-10-25T10:15:33Z</dcterms:modified>
</cp:coreProperties>
</file>